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1"/>
  </p:notesMasterIdLst>
  <p:sldIdLst>
    <p:sldId id="265" r:id="rId2"/>
    <p:sldId id="276" r:id="rId3"/>
    <p:sldId id="278" r:id="rId4"/>
    <p:sldId id="257" r:id="rId5"/>
    <p:sldId id="260" r:id="rId6"/>
    <p:sldId id="262" r:id="rId7"/>
    <p:sldId id="261" r:id="rId8"/>
    <p:sldId id="258" r:id="rId9"/>
    <p:sldId id="259" r:id="rId10"/>
    <p:sldId id="263" r:id="rId11"/>
    <p:sldId id="267" r:id="rId12"/>
    <p:sldId id="268" r:id="rId13"/>
    <p:sldId id="266" r:id="rId14"/>
    <p:sldId id="269" r:id="rId15"/>
    <p:sldId id="275" r:id="rId16"/>
    <p:sldId id="281" r:id="rId17"/>
    <p:sldId id="256" r:id="rId18"/>
    <p:sldId id="270" r:id="rId19"/>
    <p:sldId id="272" r:id="rId20"/>
    <p:sldId id="271" r:id="rId21"/>
    <p:sldId id="273" r:id="rId22"/>
    <p:sldId id="280" r:id="rId23"/>
    <p:sldId id="279" r:id="rId24"/>
    <p:sldId id="282" r:id="rId25"/>
    <p:sldId id="283" r:id="rId26"/>
    <p:sldId id="284" r:id="rId27"/>
    <p:sldId id="286" r:id="rId28"/>
    <p:sldId id="288" r:id="rId29"/>
    <p:sldId id="28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339"/>
    <p:restoredTop sz="90204"/>
  </p:normalViewPr>
  <p:slideViewPr>
    <p:cSldViewPr snapToGrid="0" snapToObjects="1">
      <p:cViewPr varScale="1">
        <p:scale>
          <a:sx n="115" d="100"/>
          <a:sy n="115" d="100"/>
        </p:scale>
        <p:origin x="148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54B1FD-5017-EE4E-A51F-A77D7B37D491}" type="datetimeFigureOut">
              <a:rPr lang="en-US" smtClean="0"/>
              <a:t>7/19/21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7A535-31E3-D845-8679-873CD4E0672D}" type="slidenum">
              <a:rPr lang="en-US" smtClean="0"/>
              <a:t>‹#›</a:t>
            </a:fld>
            <a:endParaRPr lang="en-US"/>
          </a:p>
        </p:txBody>
      </p:sp>
    </p:spTree>
    <p:extLst>
      <p:ext uri="{BB962C8B-B14F-4D97-AF65-F5344CB8AC3E}">
        <p14:creationId xmlns:p14="http://schemas.microsoft.com/office/powerpoint/2010/main" val="2069905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WebbPSF</a:t>
            </a:r>
            <a:r>
              <a:rPr lang="en-US" dirty="0"/>
              <a:t> comes with two FITS files, </a:t>
            </a:r>
            <a:r>
              <a:rPr lang="en-US" dirty="0" err="1"/>
              <a:t>requirements.fits</a:t>
            </a:r>
            <a:r>
              <a:rPr lang="en-US" dirty="0"/>
              <a:t> and </a:t>
            </a:r>
            <a:r>
              <a:rPr lang="en-US" dirty="0" err="1"/>
              <a:t>predicted.fits</a:t>
            </a:r>
            <a:r>
              <a:rPr lang="en-US" dirty="0"/>
              <a:t>.</a:t>
            </a:r>
          </a:p>
          <a:p>
            <a:r>
              <a:rPr lang="en-US" dirty="0"/>
              <a:t>Each FITS has 10 independent realizations.</a:t>
            </a:r>
          </a:p>
          <a:p>
            <a:r>
              <a:rPr lang="en-US" dirty="0"/>
              <a:t>These are based on measured flight mirror surfaces (for high spatial frequencies), plus statistical models for their alignment in flight following wavefront sensing and control (for mid and lower spatial frequencies)</a:t>
            </a:r>
          </a:p>
        </p:txBody>
      </p:sp>
      <p:sp>
        <p:nvSpPr>
          <p:cNvPr id="4" name="Slide Number Placeholder 3"/>
          <p:cNvSpPr>
            <a:spLocks noGrp="1"/>
          </p:cNvSpPr>
          <p:nvPr>
            <p:ph type="sldNum" sz="quarter" idx="5"/>
          </p:nvPr>
        </p:nvSpPr>
        <p:spPr/>
        <p:txBody>
          <a:bodyPr/>
          <a:lstStyle/>
          <a:p>
            <a:fld id="{DDB7A535-31E3-D845-8679-873CD4E0672D}" type="slidenum">
              <a:rPr lang="en-US" smtClean="0"/>
              <a:t>4</a:t>
            </a:fld>
            <a:endParaRPr lang="en-US"/>
          </a:p>
        </p:txBody>
      </p:sp>
    </p:spTree>
    <p:extLst>
      <p:ext uri="{BB962C8B-B14F-4D97-AF65-F5344CB8AC3E}">
        <p14:creationId xmlns:p14="http://schemas.microsoft.com/office/powerpoint/2010/main" val="1884987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Each INT receives an independent OPD map that is the sum of the three components (thermal, frill, IEC).</a:t>
            </a:r>
          </a:p>
          <a:p>
            <a:r>
              <a:rPr lang="en-US" dirty="0"/>
              <a:t> - Each group within an INT has an independent jitter draw in random direction with same statistical amplitude.</a:t>
            </a:r>
          </a:p>
          <a:p>
            <a:r>
              <a:rPr lang="en-US" dirty="0"/>
              <a:t> - For reference </a:t>
            </a:r>
            <a:r>
              <a:rPr lang="en-US" dirty="0" err="1"/>
              <a:t>obs</a:t>
            </a:r>
            <a:r>
              <a:rPr lang="en-US" dirty="0"/>
              <a:t>, there is a single target offset in (+X, +Y) for all INT</a:t>
            </a:r>
          </a:p>
          <a:p>
            <a:r>
              <a:rPr lang="en-US" dirty="0"/>
              <a:t> - Include </a:t>
            </a:r>
            <a:r>
              <a:rPr lang="en-US" dirty="0" err="1"/>
              <a:t>WebbPSF’s</a:t>
            </a:r>
            <a:r>
              <a:rPr lang="en-US" dirty="0"/>
              <a:t> static SI WFE</a:t>
            </a:r>
          </a:p>
          <a:p>
            <a:r>
              <a:rPr lang="en-US" dirty="0"/>
              <a:t> - </a:t>
            </a:r>
            <a:r>
              <a:rPr lang="en-US" b="1" dirty="0"/>
              <a:t>The slew scenario here imparts a symmetry in thermal/frill drift that minimizes the average </a:t>
            </a:r>
            <a:r>
              <a:rPr lang="en-US" b="1" dirty="0" err="1"/>
              <a:t>dWFE</a:t>
            </a:r>
            <a:r>
              <a:rPr lang="en-US" b="1" dirty="0"/>
              <a:t> between sci and ref</a:t>
            </a:r>
          </a:p>
          <a:p>
            <a:endParaRPr lang="en-US" dirty="0"/>
          </a:p>
        </p:txBody>
      </p:sp>
      <p:sp>
        <p:nvSpPr>
          <p:cNvPr id="4" name="Slide Number Placeholder 3"/>
          <p:cNvSpPr>
            <a:spLocks noGrp="1"/>
          </p:cNvSpPr>
          <p:nvPr>
            <p:ph type="sldNum" sz="quarter" idx="5"/>
          </p:nvPr>
        </p:nvSpPr>
        <p:spPr/>
        <p:txBody>
          <a:bodyPr/>
          <a:lstStyle/>
          <a:p>
            <a:fld id="{DDB7A535-31E3-D845-8679-873CD4E0672D}" type="slidenum">
              <a:rPr lang="en-US" smtClean="0"/>
              <a:t>17</a:t>
            </a:fld>
            <a:endParaRPr lang="en-US"/>
          </a:p>
        </p:txBody>
      </p:sp>
    </p:spTree>
    <p:extLst>
      <p:ext uri="{BB962C8B-B14F-4D97-AF65-F5344CB8AC3E}">
        <p14:creationId xmlns:p14="http://schemas.microsoft.com/office/powerpoint/2010/main" val="14081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is a raw PSF</a:t>
            </a:r>
          </a:p>
          <a:p>
            <a:r>
              <a:rPr lang="en-US" dirty="0"/>
              <a:t>Middle is avg sci – avg ref</a:t>
            </a:r>
          </a:p>
          <a:p>
            <a:r>
              <a:rPr lang="en-US" dirty="0"/>
              <a:t>Right is avg sci – avg ref (aligned)</a:t>
            </a:r>
          </a:p>
        </p:txBody>
      </p:sp>
      <p:sp>
        <p:nvSpPr>
          <p:cNvPr id="4" name="Slide Number Placeholder 3"/>
          <p:cNvSpPr>
            <a:spLocks noGrp="1"/>
          </p:cNvSpPr>
          <p:nvPr>
            <p:ph type="sldNum" sz="quarter" idx="5"/>
          </p:nvPr>
        </p:nvSpPr>
        <p:spPr/>
        <p:txBody>
          <a:bodyPr/>
          <a:lstStyle/>
          <a:p>
            <a:fld id="{DDB7A535-31E3-D845-8679-873CD4E0672D}" type="slidenum">
              <a:rPr lang="en-US" smtClean="0"/>
              <a:t>18</a:t>
            </a:fld>
            <a:endParaRPr lang="en-US"/>
          </a:p>
        </p:txBody>
      </p:sp>
    </p:spTree>
    <p:extLst>
      <p:ext uri="{BB962C8B-B14F-4D97-AF65-F5344CB8AC3E}">
        <p14:creationId xmlns:p14="http://schemas.microsoft.com/office/powerpoint/2010/main" val="3869038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is a raw PSF</a:t>
            </a:r>
          </a:p>
          <a:p>
            <a:r>
              <a:rPr lang="en-US" dirty="0"/>
              <a:t>Middle is avg sci – avg ref</a:t>
            </a:r>
          </a:p>
          <a:p>
            <a:r>
              <a:rPr lang="en-US" dirty="0"/>
              <a:t>Right is avg sci – avg ref (aligned)</a:t>
            </a:r>
          </a:p>
        </p:txBody>
      </p:sp>
      <p:sp>
        <p:nvSpPr>
          <p:cNvPr id="4" name="Slide Number Placeholder 3"/>
          <p:cNvSpPr>
            <a:spLocks noGrp="1"/>
          </p:cNvSpPr>
          <p:nvPr>
            <p:ph type="sldNum" sz="quarter" idx="5"/>
          </p:nvPr>
        </p:nvSpPr>
        <p:spPr/>
        <p:txBody>
          <a:bodyPr/>
          <a:lstStyle/>
          <a:p>
            <a:fld id="{DDB7A535-31E3-D845-8679-873CD4E0672D}" type="slidenum">
              <a:rPr lang="en-US" smtClean="0"/>
              <a:t>19</a:t>
            </a:fld>
            <a:endParaRPr lang="en-US"/>
          </a:p>
        </p:txBody>
      </p:sp>
    </p:spTree>
    <p:extLst>
      <p:ext uri="{BB962C8B-B14F-4D97-AF65-F5344CB8AC3E}">
        <p14:creationId xmlns:p14="http://schemas.microsoft.com/office/powerpoint/2010/main" val="21507338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is a raw PSF</a:t>
            </a:r>
          </a:p>
          <a:p>
            <a:r>
              <a:rPr lang="en-US" dirty="0"/>
              <a:t>Middle is avg sci – avg ref</a:t>
            </a:r>
          </a:p>
          <a:p>
            <a:r>
              <a:rPr lang="en-US" dirty="0"/>
              <a:t>Right is avg sci – avg ref (aligned)</a:t>
            </a:r>
          </a:p>
        </p:txBody>
      </p:sp>
      <p:sp>
        <p:nvSpPr>
          <p:cNvPr id="4" name="Slide Number Placeholder 3"/>
          <p:cNvSpPr>
            <a:spLocks noGrp="1"/>
          </p:cNvSpPr>
          <p:nvPr>
            <p:ph type="sldNum" sz="quarter" idx="5"/>
          </p:nvPr>
        </p:nvSpPr>
        <p:spPr/>
        <p:txBody>
          <a:bodyPr/>
          <a:lstStyle/>
          <a:p>
            <a:fld id="{DDB7A535-31E3-D845-8679-873CD4E0672D}" type="slidenum">
              <a:rPr lang="en-US" smtClean="0"/>
              <a:t>20</a:t>
            </a:fld>
            <a:endParaRPr lang="en-US"/>
          </a:p>
        </p:txBody>
      </p:sp>
    </p:spTree>
    <p:extLst>
      <p:ext uri="{BB962C8B-B14F-4D97-AF65-F5344CB8AC3E}">
        <p14:creationId xmlns:p14="http://schemas.microsoft.com/office/powerpoint/2010/main" val="262631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jitter and TA, this simulation process shows very low residual speckle noise. </a:t>
            </a:r>
          </a:p>
          <a:p>
            <a:r>
              <a:rPr lang="en-US" dirty="0"/>
              <a:t>This is likely due on account of the small thermal timescales probed (sci=1hr, ref=1hr).</a:t>
            </a:r>
          </a:p>
          <a:p>
            <a:r>
              <a:rPr lang="en-US" dirty="0"/>
              <a:t>And the assumption of a symmetric slew/pitch angles.</a:t>
            </a:r>
          </a:p>
        </p:txBody>
      </p:sp>
      <p:sp>
        <p:nvSpPr>
          <p:cNvPr id="4" name="Slide Number Placeholder 3"/>
          <p:cNvSpPr>
            <a:spLocks noGrp="1"/>
          </p:cNvSpPr>
          <p:nvPr>
            <p:ph type="sldNum" sz="quarter" idx="5"/>
          </p:nvPr>
        </p:nvSpPr>
        <p:spPr/>
        <p:txBody>
          <a:bodyPr/>
          <a:lstStyle/>
          <a:p>
            <a:fld id="{DDB7A535-31E3-D845-8679-873CD4E0672D}" type="slidenum">
              <a:rPr lang="en-US" smtClean="0"/>
              <a:t>21</a:t>
            </a:fld>
            <a:endParaRPr lang="en-US"/>
          </a:p>
        </p:txBody>
      </p:sp>
    </p:spTree>
    <p:extLst>
      <p:ext uri="{BB962C8B-B14F-4D97-AF65-F5344CB8AC3E}">
        <p14:creationId xmlns:p14="http://schemas.microsoft.com/office/powerpoint/2010/main" val="34460173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7A535-31E3-D845-8679-873CD4E0672D}" type="slidenum">
              <a:rPr lang="en-US" smtClean="0"/>
              <a:t>23</a:t>
            </a:fld>
            <a:endParaRPr lang="en-US"/>
          </a:p>
        </p:txBody>
      </p:sp>
    </p:spTree>
    <p:extLst>
      <p:ext uri="{BB962C8B-B14F-4D97-AF65-F5344CB8AC3E}">
        <p14:creationId xmlns:p14="http://schemas.microsoft.com/office/powerpoint/2010/main" val="27068064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Constant WFE drift, changing jitter, changing TA</a:t>
            </a:r>
          </a:p>
        </p:txBody>
      </p:sp>
      <p:sp>
        <p:nvSpPr>
          <p:cNvPr id="4" name="Slide Number Placeholder 3"/>
          <p:cNvSpPr>
            <a:spLocks noGrp="1"/>
          </p:cNvSpPr>
          <p:nvPr>
            <p:ph type="sldNum" sz="quarter" idx="5"/>
          </p:nvPr>
        </p:nvSpPr>
        <p:spPr/>
        <p:txBody>
          <a:bodyPr/>
          <a:lstStyle/>
          <a:p>
            <a:fld id="{DDB7A535-31E3-D845-8679-873CD4E0672D}" type="slidenum">
              <a:rPr lang="en-US" smtClean="0"/>
              <a:t>24</a:t>
            </a:fld>
            <a:endParaRPr lang="en-US"/>
          </a:p>
        </p:txBody>
      </p:sp>
    </p:spTree>
    <p:extLst>
      <p:ext uri="{BB962C8B-B14F-4D97-AF65-F5344CB8AC3E}">
        <p14:creationId xmlns:p14="http://schemas.microsoft.com/office/powerpoint/2010/main" val="823941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Constant WFE drift, changing jitter, changing TA</a:t>
            </a:r>
          </a:p>
        </p:txBody>
      </p:sp>
      <p:sp>
        <p:nvSpPr>
          <p:cNvPr id="4" name="Slide Number Placeholder 3"/>
          <p:cNvSpPr>
            <a:spLocks noGrp="1"/>
          </p:cNvSpPr>
          <p:nvPr>
            <p:ph type="sldNum" sz="quarter" idx="5"/>
          </p:nvPr>
        </p:nvSpPr>
        <p:spPr/>
        <p:txBody>
          <a:bodyPr/>
          <a:lstStyle/>
          <a:p>
            <a:fld id="{DDB7A535-31E3-D845-8679-873CD4E0672D}" type="slidenum">
              <a:rPr lang="en-US" smtClean="0"/>
              <a:t>25</a:t>
            </a:fld>
            <a:endParaRPr lang="en-US"/>
          </a:p>
        </p:txBody>
      </p:sp>
    </p:spTree>
    <p:extLst>
      <p:ext uri="{BB962C8B-B14F-4D97-AF65-F5344CB8AC3E}">
        <p14:creationId xmlns:p14="http://schemas.microsoft.com/office/powerpoint/2010/main" val="26622800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Constant WFE drift, changing jitter, changing TA</a:t>
            </a:r>
          </a:p>
        </p:txBody>
      </p:sp>
      <p:sp>
        <p:nvSpPr>
          <p:cNvPr id="4" name="Slide Number Placeholder 3"/>
          <p:cNvSpPr>
            <a:spLocks noGrp="1"/>
          </p:cNvSpPr>
          <p:nvPr>
            <p:ph type="sldNum" sz="quarter" idx="5"/>
          </p:nvPr>
        </p:nvSpPr>
        <p:spPr/>
        <p:txBody>
          <a:bodyPr/>
          <a:lstStyle/>
          <a:p>
            <a:fld id="{DDB7A535-31E3-D845-8679-873CD4E0672D}" type="slidenum">
              <a:rPr lang="en-US" smtClean="0"/>
              <a:t>26</a:t>
            </a:fld>
            <a:endParaRPr lang="en-US"/>
          </a:p>
        </p:txBody>
      </p:sp>
    </p:spTree>
    <p:extLst>
      <p:ext uri="{BB962C8B-B14F-4D97-AF65-F5344CB8AC3E}">
        <p14:creationId xmlns:p14="http://schemas.microsoft.com/office/powerpoint/2010/main" val="3702688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Distill images and contrast curves into performance metrics</a:t>
            </a:r>
          </a:p>
        </p:txBody>
      </p:sp>
      <p:sp>
        <p:nvSpPr>
          <p:cNvPr id="4" name="Slide Number Placeholder 3"/>
          <p:cNvSpPr>
            <a:spLocks noGrp="1"/>
          </p:cNvSpPr>
          <p:nvPr>
            <p:ph type="sldNum" sz="quarter" idx="5"/>
          </p:nvPr>
        </p:nvSpPr>
        <p:spPr/>
        <p:txBody>
          <a:bodyPr/>
          <a:lstStyle/>
          <a:p>
            <a:fld id="{DDB7A535-31E3-D845-8679-873CD4E0672D}" type="slidenum">
              <a:rPr lang="en-US" smtClean="0"/>
              <a:t>27</a:t>
            </a:fld>
            <a:endParaRPr lang="en-US"/>
          </a:p>
        </p:txBody>
      </p:sp>
    </p:spTree>
    <p:extLst>
      <p:ext uri="{BB962C8B-B14F-4D97-AF65-F5344CB8AC3E}">
        <p14:creationId xmlns:p14="http://schemas.microsoft.com/office/powerpoint/2010/main" val="3274873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Direct imaging PSF (F430M)</a:t>
            </a:r>
          </a:p>
          <a:p>
            <a:r>
              <a:rPr lang="en-US" dirty="0"/>
              <a:t>Includes stellar spectrum (total flux ~100M e-/sec)</a:t>
            </a:r>
          </a:p>
        </p:txBody>
      </p:sp>
      <p:sp>
        <p:nvSpPr>
          <p:cNvPr id="4" name="Slide Number Placeholder 3"/>
          <p:cNvSpPr>
            <a:spLocks noGrp="1"/>
          </p:cNvSpPr>
          <p:nvPr>
            <p:ph type="sldNum" sz="quarter" idx="5"/>
          </p:nvPr>
        </p:nvSpPr>
        <p:spPr/>
        <p:txBody>
          <a:bodyPr/>
          <a:lstStyle/>
          <a:p>
            <a:fld id="{DDB7A535-31E3-D845-8679-873CD4E0672D}" type="slidenum">
              <a:rPr lang="en-US" smtClean="0"/>
              <a:t>5</a:t>
            </a:fld>
            <a:endParaRPr lang="en-US"/>
          </a:p>
        </p:txBody>
      </p:sp>
    </p:spTree>
    <p:extLst>
      <p:ext uri="{BB962C8B-B14F-4D97-AF65-F5344CB8AC3E}">
        <p14:creationId xmlns:p14="http://schemas.microsoft.com/office/powerpoint/2010/main" val="16746217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Distill images and contrast curves into performance metrics</a:t>
            </a:r>
          </a:p>
        </p:txBody>
      </p:sp>
      <p:sp>
        <p:nvSpPr>
          <p:cNvPr id="4" name="Slide Number Placeholder 3"/>
          <p:cNvSpPr>
            <a:spLocks noGrp="1"/>
          </p:cNvSpPr>
          <p:nvPr>
            <p:ph type="sldNum" sz="quarter" idx="5"/>
          </p:nvPr>
        </p:nvSpPr>
        <p:spPr/>
        <p:txBody>
          <a:bodyPr/>
          <a:lstStyle/>
          <a:p>
            <a:fld id="{DDB7A535-31E3-D845-8679-873CD4E0672D}" type="slidenum">
              <a:rPr lang="en-US" smtClean="0"/>
              <a:t>28</a:t>
            </a:fld>
            <a:endParaRPr lang="en-US"/>
          </a:p>
        </p:txBody>
      </p:sp>
    </p:spTree>
    <p:extLst>
      <p:ext uri="{BB962C8B-B14F-4D97-AF65-F5344CB8AC3E}">
        <p14:creationId xmlns:p14="http://schemas.microsoft.com/office/powerpoint/2010/main" val="38466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NIRCam</a:t>
            </a:r>
            <a:r>
              <a:rPr lang="en-US" dirty="0"/>
              <a:t> </a:t>
            </a:r>
            <a:r>
              <a:rPr lang="en-US" dirty="0" err="1"/>
              <a:t>Lyot</a:t>
            </a:r>
            <a:r>
              <a:rPr lang="en-US" dirty="0"/>
              <a:t> stop for circular occulting masks</a:t>
            </a:r>
          </a:p>
        </p:txBody>
      </p:sp>
      <p:sp>
        <p:nvSpPr>
          <p:cNvPr id="4" name="Slide Number Placeholder 3"/>
          <p:cNvSpPr>
            <a:spLocks noGrp="1"/>
          </p:cNvSpPr>
          <p:nvPr>
            <p:ph type="sldNum" sz="quarter" idx="5"/>
          </p:nvPr>
        </p:nvSpPr>
        <p:spPr/>
        <p:txBody>
          <a:bodyPr/>
          <a:lstStyle/>
          <a:p>
            <a:fld id="{DDB7A535-31E3-D845-8679-873CD4E0672D}" type="slidenum">
              <a:rPr lang="en-US" smtClean="0"/>
              <a:t>6</a:t>
            </a:fld>
            <a:endParaRPr lang="en-US"/>
          </a:p>
        </p:txBody>
      </p:sp>
    </p:spTree>
    <p:extLst>
      <p:ext uri="{BB962C8B-B14F-4D97-AF65-F5344CB8AC3E}">
        <p14:creationId xmlns:p14="http://schemas.microsoft.com/office/powerpoint/2010/main" val="3723076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Off-axis PSFs also look very similar</a:t>
            </a:r>
          </a:p>
        </p:txBody>
      </p:sp>
      <p:sp>
        <p:nvSpPr>
          <p:cNvPr id="4" name="Slide Number Placeholder 3"/>
          <p:cNvSpPr>
            <a:spLocks noGrp="1"/>
          </p:cNvSpPr>
          <p:nvPr>
            <p:ph type="sldNum" sz="quarter" idx="5"/>
          </p:nvPr>
        </p:nvSpPr>
        <p:spPr/>
        <p:txBody>
          <a:bodyPr/>
          <a:lstStyle/>
          <a:p>
            <a:fld id="{DDB7A535-31E3-D845-8679-873CD4E0672D}" type="slidenum">
              <a:rPr lang="en-US" smtClean="0"/>
              <a:t>7</a:t>
            </a:fld>
            <a:endParaRPr lang="en-US"/>
          </a:p>
        </p:txBody>
      </p:sp>
    </p:spTree>
    <p:extLst>
      <p:ext uri="{BB962C8B-B14F-4D97-AF65-F5344CB8AC3E}">
        <p14:creationId xmlns:p14="http://schemas.microsoft.com/office/powerpoint/2010/main" val="122334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On-axis occulted Coronagraphic PSF (F430M + MASK430R)</a:t>
            </a:r>
          </a:p>
          <a:p>
            <a:r>
              <a:rPr lang="en-US" dirty="0"/>
              <a:t>New OPD shows much higher suppression compared to </a:t>
            </a:r>
            <a:r>
              <a:rPr lang="en-US" dirty="0" err="1"/>
              <a:t>WebbPSF</a:t>
            </a:r>
            <a:r>
              <a:rPr lang="en-US" dirty="0"/>
              <a:t> OPD</a:t>
            </a:r>
          </a:p>
          <a:p>
            <a:r>
              <a:rPr lang="en-US" dirty="0"/>
              <a:t>Primarily due to factor of ~1.5 lower RMS on the OPD map</a:t>
            </a:r>
          </a:p>
          <a:p>
            <a:r>
              <a:rPr lang="en-US" dirty="0"/>
              <a:t>Very distinct segment pattern</a:t>
            </a:r>
          </a:p>
        </p:txBody>
      </p:sp>
      <p:sp>
        <p:nvSpPr>
          <p:cNvPr id="4" name="Slide Number Placeholder 3"/>
          <p:cNvSpPr>
            <a:spLocks noGrp="1"/>
          </p:cNvSpPr>
          <p:nvPr>
            <p:ph type="sldNum" sz="quarter" idx="5"/>
          </p:nvPr>
        </p:nvSpPr>
        <p:spPr/>
        <p:txBody>
          <a:bodyPr/>
          <a:lstStyle/>
          <a:p>
            <a:fld id="{DDB7A535-31E3-D845-8679-873CD4E0672D}" type="slidenum">
              <a:rPr lang="en-US" smtClean="0"/>
              <a:t>8</a:t>
            </a:fld>
            <a:endParaRPr lang="en-US"/>
          </a:p>
        </p:txBody>
      </p:sp>
    </p:spTree>
    <p:extLst>
      <p:ext uri="{BB962C8B-B14F-4D97-AF65-F5344CB8AC3E}">
        <p14:creationId xmlns:p14="http://schemas.microsoft.com/office/powerpoint/2010/main" val="2632334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Delta OPD</a:t>
            </a:r>
          </a:p>
          <a:p>
            <a:r>
              <a:rPr lang="en-US" dirty="0"/>
              <a:t> - requirements scenario</a:t>
            </a:r>
          </a:p>
          <a:p>
            <a:r>
              <a:rPr lang="en-US" dirty="0"/>
              <a:t> - after 3hrs</a:t>
            </a:r>
          </a:p>
          <a:p>
            <a:r>
              <a:rPr lang="en-US" dirty="0"/>
              <a:t> - added all three components together (frill and IEC dominate)</a:t>
            </a:r>
          </a:p>
        </p:txBody>
      </p:sp>
      <p:sp>
        <p:nvSpPr>
          <p:cNvPr id="4" name="Slide Number Placeholder 3"/>
          <p:cNvSpPr>
            <a:spLocks noGrp="1"/>
          </p:cNvSpPr>
          <p:nvPr>
            <p:ph type="sldNum" sz="quarter" idx="5"/>
          </p:nvPr>
        </p:nvSpPr>
        <p:spPr/>
        <p:txBody>
          <a:bodyPr/>
          <a:lstStyle/>
          <a:p>
            <a:fld id="{DDB7A535-31E3-D845-8679-873CD4E0672D}" type="slidenum">
              <a:rPr lang="en-US" smtClean="0"/>
              <a:t>9</a:t>
            </a:fld>
            <a:endParaRPr lang="en-US"/>
          </a:p>
        </p:txBody>
      </p:sp>
    </p:spTree>
    <p:extLst>
      <p:ext uri="{BB962C8B-B14F-4D97-AF65-F5344CB8AC3E}">
        <p14:creationId xmlns:p14="http://schemas.microsoft.com/office/powerpoint/2010/main" val="1247230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Improved blocking directly translates to lower speckle noise for the same WFE drift</a:t>
            </a:r>
          </a:p>
        </p:txBody>
      </p:sp>
      <p:sp>
        <p:nvSpPr>
          <p:cNvPr id="4" name="Slide Number Placeholder 3"/>
          <p:cNvSpPr>
            <a:spLocks noGrp="1"/>
          </p:cNvSpPr>
          <p:nvPr>
            <p:ph type="sldNum" sz="quarter" idx="5"/>
          </p:nvPr>
        </p:nvSpPr>
        <p:spPr/>
        <p:txBody>
          <a:bodyPr/>
          <a:lstStyle/>
          <a:p>
            <a:fld id="{DDB7A535-31E3-D845-8679-873CD4E0672D}" type="slidenum">
              <a:rPr lang="en-US" smtClean="0"/>
              <a:t>10</a:t>
            </a:fld>
            <a:endParaRPr lang="en-US"/>
          </a:p>
        </p:txBody>
      </p:sp>
    </p:spTree>
    <p:extLst>
      <p:ext uri="{BB962C8B-B14F-4D97-AF65-F5344CB8AC3E}">
        <p14:creationId xmlns:p14="http://schemas.microsoft.com/office/powerpoint/2010/main" val="3104595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 target acquisition offsets with same OPD maps.</a:t>
            </a:r>
          </a:p>
          <a:p>
            <a:r>
              <a:rPr lang="en-US" dirty="0"/>
              <a:t>Offset PSF is sub-pixel shifted</a:t>
            </a:r>
          </a:p>
          <a:p>
            <a:r>
              <a:rPr lang="en-US" dirty="0"/>
              <a:t>  - Fourier </a:t>
            </a:r>
            <a:r>
              <a:rPr lang="en-US" dirty="0" err="1"/>
              <a:t>imshift</a:t>
            </a:r>
            <a:r>
              <a:rPr lang="en-US" dirty="0"/>
              <a:t> and cubic interpolation produce very similar results</a:t>
            </a:r>
          </a:p>
          <a:p>
            <a:r>
              <a:rPr lang="en-US" dirty="0"/>
              <a:t>  - Linear interpolation does a poor job of sub-pixel shifting</a:t>
            </a:r>
          </a:p>
        </p:txBody>
      </p:sp>
      <p:sp>
        <p:nvSpPr>
          <p:cNvPr id="4" name="Slide Number Placeholder 3"/>
          <p:cNvSpPr>
            <a:spLocks noGrp="1"/>
          </p:cNvSpPr>
          <p:nvPr>
            <p:ph type="sldNum" sz="quarter" idx="5"/>
          </p:nvPr>
        </p:nvSpPr>
        <p:spPr/>
        <p:txBody>
          <a:bodyPr/>
          <a:lstStyle/>
          <a:p>
            <a:fld id="{DDB7A535-31E3-D845-8679-873CD4E0672D}" type="slidenum">
              <a:rPr lang="en-US" smtClean="0"/>
              <a:t>11</a:t>
            </a:fld>
            <a:endParaRPr lang="en-US"/>
          </a:p>
        </p:txBody>
      </p:sp>
    </p:spTree>
    <p:extLst>
      <p:ext uri="{BB962C8B-B14F-4D97-AF65-F5344CB8AC3E}">
        <p14:creationId xmlns:p14="http://schemas.microsoft.com/office/powerpoint/2010/main" val="14199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Target acquisition offset of 10mas plus WFE drift of 5.5nm RMS</a:t>
            </a:r>
          </a:p>
          <a:p>
            <a:r>
              <a:rPr lang="en-US" dirty="0"/>
              <a:t>  - Very similar speckle noise to just WFE drift of 5.5nm</a:t>
            </a:r>
          </a:p>
          <a:p>
            <a:r>
              <a:rPr lang="en-US" dirty="0"/>
              <a:t>  - TA offsets ~10 mas therefore have negligible contributions</a:t>
            </a:r>
          </a:p>
        </p:txBody>
      </p:sp>
      <p:sp>
        <p:nvSpPr>
          <p:cNvPr id="4" name="Slide Number Placeholder 3"/>
          <p:cNvSpPr>
            <a:spLocks noGrp="1"/>
          </p:cNvSpPr>
          <p:nvPr>
            <p:ph type="sldNum" sz="quarter" idx="5"/>
          </p:nvPr>
        </p:nvSpPr>
        <p:spPr/>
        <p:txBody>
          <a:bodyPr/>
          <a:lstStyle/>
          <a:p>
            <a:fld id="{DDB7A535-31E3-D845-8679-873CD4E0672D}" type="slidenum">
              <a:rPr lang="en-US" smtClean="0"/>
              <a:t>12</a:t>
            </a:fld>
            <a:endParaRPr lang="en-US"/>
          </a:p>
        </p:txBody>
      </p:sp>
    </p:spTree>
    <p:extLst>
      <p:ext uri="{BB962C8B-B14F-4D97-AF65-F5344CB8AC3E}">
        <p14:creationId xmlns:p14="http://schemas.microsoft.com/office/powerpoint/2010/main" val="538793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3D2CA-C209-7E47-8EA9-E65FF61154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9367C92-6A68-4442-B4D6-057DBD4E66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1A7BFA-9C73-3D42-8BD7-F6C9FF9066DF}"/>
              </a:ext>
            </a:extLst>
          </p:cNvPr>
          <p:cNvSpPr>
            <a:spLocks noGrp="1"/>
          </p:cNvSpPr>
          <p:nvPr>
            <p:ph type="dt" sz="half" idx="10"/>
          </p:nvPr>
        </p:nvSpPr>
        <p:spPr/>
        <p:txBody>
          <a:bodyPr/>
          <a:lstStyle/>
          <a:p>
            <a:r>
              <a:rPr lang="en-US"/>
              <a:t>7/19/21</a:t>
            </a:r>
          </a:p>
        </p:txBody>
      </p:sp>
      <p:sp>
        <p:nvSpPr>
          <p:cNvPr id="5" name="Footer Placeholder 4">
            <a:extLst>
              <a:ext uri="{FF2B5EF4-FFF2-40B4-BE49-F238E27FC236}">
                <a16:creationId xmlns:a16="http://schemas.microsoft.com/office/drawing/2014/main" id="{C70BC5A2-2D1C-AD49-BAC2-EA62B6AA5CEA}"/>
              </a:ext>
            </a:extLst>
          </p:cNvPr>
          <p:cNvSpPr>
            <a:spLocks noGrp="1"/>
          </p:cNvSpPr>
          <p:nvPr>
            <p:ph type="ftr" sz="quarter" idx="11"/>
          </p:nvPr>
        </p:nvSpPr>
        <p:spPr/>
        <p:txBody>
          <a:bodyPr/>
          <a:lstStyle/>
          <a:p>
            <a:r>
              <a:rPr lang="en-US"/>
              <a:t>Coronagraphic Sensitivity WG -- NIRCam</a:t>
            </a:r>
          </a:p>
        </p:txBody>
      </p:sp>
      <p:sp>
        <p:nvSpPr>
          <p:cNvPr id="6" name="Slide Number Placeholder 5">
            <a:extLst>
              <a:ext uri="{FF2B5EF4-FFF2-40B4-BE49-F238E27FC236}">
                <a16:creationId xmlns:a16="http://schemas.microsoft.com/office/drawing/2014/main" id="{9050D2DC-2818-D242-BAC7-C60ED14DE2AC}"/>
              </a:ext>
            </a:extLst>
          </p:cNvPr>
          <p:cNvSpPr>
            <a:spLocks noGrp="1"/>
          </p:cNvSpPr>
          <p:nvPr>
            <p:ph type="sldNum" sz="quarter" idx="12"/>
          </p:nvPr>
        </p:nvSpPr>
        <p:spPr/>
        <p:txBody>
          <a:bodyPr/>
          <a:lstStyle/>
          <a:p>
            <a:fld id="{B844B446-5E08-9A4F-802E-E8B6FD7CEE19}" type="slidenum">
              <a:rPr lang="en-US" smtClean="0"/>
              <a:t>‹#›</a:t>
            </a:fld>
            <a:endParaRPr lang="en-US"/>
          </a:p>
        </p:txBody>
      </p:sp>
    </p:spTree>
    <p:extLst>
      <p:ext uri="{BB962C8B-B14F-4D97-AF65-F5344CB8AC3E}">
        <p14:creationId xmlns:p14="http://schemas.microsoft.com/office/powerpoint/2010/main" val="2683137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3114A-6464-2947-B2DD-D704143BB1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93B90B4-899D-B64C-A130-3A864CAA22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3177FF-0277-604F-B39C-C9740AA73637}"/>
              </a:ext>
            </a:extLst>
          </p:cNvPr>
          <p:cNvSpPr>
            <a:spLocks noGrp="1"/>
          </p:cNvSpPr>
          <p:nvPr>
            <p:ph type="dt" sz="half" idx="10"/>
          </p:nvPr>
        </p:nvSpPr>
        <p:spPr/>
        <p:txBody>
          <a:bodyPr/>
          <a:lstStyle/>
          <a:p>
            <a:r>
              <a:rPr lang="en-US"/>
              <a:t>7/19/21</a:t>
            </a:r>
          </a:p>
        </p:txBody>
      </p:sp>
      <p:sp>
        <p:nvSpPr>
          <p:cNvPr id="5" name="Footer Placeholder 4">
            <a:extLst>
              <a:ext uri="{FF2B5EF4-FFF2-40B4-BE49-F238E27FC236}">
                <a16:creationId xmlns:a16="http://schemas.microsoft.com/office/drawing/2014/main" id="{6FADC349-125E-5A41-88D3-DBD72266C6A3}"/>
              </a:ext>
            </a:extLst>
          </p:cNvPr>
          <p:cNvSpPr>
            <a:spLocks noGrp="1"/>
          </p:cNvSpPr>
          <p:nvPr>
            <p:ph type="ftr" sz="quarter" idx="11"/>
          </p:nvPr>
        </p:nvSpPr>
        <p:spPr/>
        <p:txBody>
          <a:bodyPr/>
          <a:lstStyle/>
          <a:p>
            <a:r>
              <a:rPr lang="en-US"/>
              <a:t>Coronagraphic Sensitivity WG -- NIRCam</a:t>
            </a:r>
          </a:p>
        </p:txBody>
      </p:sp>
      <p:sp>
        <p:nvSpPr>
          <p:cNvPr id="6" name="Slide Number Placeholder 5">
            <a:extLst>
              <a:ext uri="{FF2B5EF4-FFF2-40B4-BE49-F238E27FC236}">
                <a16:creationId xmlns:a16="http://schemas.microsoft.com/office/drawing/2014/main" id="{EEAE1BA7-64FC-E144-AC54-CEAC9255F188}"/>
              </a:ext>
            </a:extLst>
          </p:cNvPr>
          <p:cNvSpPr>
            <a:spLocks noGrp="1"/>
          </p:cNvSpPr>
          <p:nvPr>
            <p:ph type="sldNum" sz="quarter" idx="12"/>
          </p:nvPr>
        </p:nvSpPr>
        <p:spPr/>
        <p:txBody>
          <a:bodyPr/>
          <a:lstStyle/>
          <a:p>
            <a:fld id="{B844B446-5E08-9A4F-802E-E8B6FD7CEE19}" type="slidenum">
              <a:rPr lang="en-US" smtClean="0"/>
              <a:t>‹#›</a:t>
            </a:fld>
            <a:endParaRPr lang="en-US"/>
          </a:p>
        </p:txBody>
      </p:sp>
    </p:spTree>
    <p:extLst>
      <p:ext uri="{BB962C8B-B14F-4D97-AF65-F5344CB8AC3E}">
        <p14:creationId xmlns:p14="http://schemas.microsoft.com/office/powerpoint/2010/main" val="1729704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AE4363-A095-7340-8DC7-F0E525FC6A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B36EFB-84C7-BA4B-870C-369472CA004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8FE675-8B35-3C4E-917A-038AF229469D}"/>
              </a:ext>
            </a:extLst>
          </p:cNvPr>
          <p:cNvSpPr>
            <a:spLocks noGrp="1"/>
          </p:cNvSpPr>
          <p:nvPr>
            <p:ph type="dt" sz="half" idx="10"/>
          </p:nvPr>
        </p:nvSpPr>
        <p:spPr/>
        <p:txBody>
          <a:bodyPr/>
          <a:lstStyle/>
          <a:p>
            <a:r>
              <a:rPr lang="en-US"/>
              <a:t>7/19/21</a:t>
            </a:r>
          </a:p>
        </p:txBody>
      </p:sp>
      <p:sp>
        <p:nvSpPr>
          <p:cNvPr id="5" name="Footer Placeholder 4">
            <a:extLst>
              <a:ext uri="{FF2B5EF4-FFF2-40B4-BE49-F238E27FC236}">
                <a16:creationId xmlns:a16="http://schemas.microsoft.com/office/drawing/2014/main" id="{4FCBC23B-5429-6F40-A8B1-7AEE7E5EFC40}"/>
              </a:ext>
            </a:extLst>
          </p:cNvPr>
          <p:cNvSpPr>
            <a:spLocks noGrp="1"/>
          </p:cNvSpPr>
          <p:nvPr>
            <p:ph type="ftr" sz="quarter" idx="11"/>
          </p:nvPr>
        </p:nvSpPr>
        <p:spPr/>
        <p:txBody>
          <a:bodyPr/>
          <a:lstStyle/>
          <a:p>
            <a:r>
              <a:rPr lang="en-US"/>
              <a:t>Coronagraphic Sensitivity WG -- NIRCam</a:t>
            </a:r>
          </a:p>
        </p:txBody>
      </p:sp>
      <p:sp>
        <p:nvSpPr>
          <p:cNvPr id="6" name="Slide Number Placeholder 5">
            <a:extLst>
              <a:ext uri="{FF2B5EF4-FFF2-40B4-BE49-F238E27FC236}">
                <a16:creationId xmlns:a16="http://schemas.microsoft.com/office/drawing/2014/main" id="{514BE436-0EBD-7941-A0BD-7DD8883625CD}"/>
              </a:ext>
            </a:extLst>
          </p:cNvPr>
          <p:cNvSpPr>
            <a:spLocks noGrp="1"/>
          </p:cNvSpPr>
          <p:nvPr>
            <p:ph type="sldNum" sz="quarter" idx="12"/>
          </p:nvPr>
        </p:nvSpPr>
        <p:spPr/>
        <p:txBody>
          <a:bodyPr/>
          <a:lstStyle/>
          <a:p>
            <a:fld id="{B844B446-5E08-9A4F-802E-E8B6FD7CEE19}" type="slidenum">
              <a:rPr lang="en-US" smtClean="0"/>
              <a:t>‹#›</a:t>
            </a:fld>
            <a:endParaRPr lang="en-US"/>
          </a:p>
        </p:txBody>
      </p:sp>
    </p:spTree>
    <p:extLst>
      <p:ext uri="{BB962C8B-B14F-4D97-AF65-F5344CB8AC3E}">
        <p14:creationId xmlns:p14="http://schemas.microsoft.com/office/powerpoint/2010/main" val="2582058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C7AA7-5EA2-FC48-8E2F-ABD1218841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C5068A-278E-5B47-85BA-1E3E7A6C69F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F3B657-1B2F-A646-9D68-40D9D9D1610A}"/>
              </a:ext>
            </a:extLst>
          </p:cNvPr>
          <p:cNvSpPr>
            <a:spLocks noGrp="1"/>
          </p:cNvSpPr>
          <p:nvPr>
            <p:ph type="dt" sz="half" idx="10"/>
          </p:nvPr>
        </p:nvSpPr>
        <p:spPr/>
        <p:txBody>
          <a:bodyPr/>
          <a:lstStyle/>
          <a:p>
            <a:r>
              <a:rPr lang="en-US"/>
              <a:t>7/19/21</a:t>
            </a:r>
          </a:p>
        </p:txBody>
      </p:sp>
      <p:sp>
        <p:nvSpPr>
          <p:cNvPr id="5" name="Footer Placeholder 4">
            <a:extLst>
              <a:ext uri="{FF2B5EF4-FFF2-40B4-BE49-F238E27FC236}">
                <a16:creationId xmlns:a16="http://schemas.microsoft.com/office/drawing/2014/main" id="{E3171B8B-7CED-304F-BC0F-1D53FEAB54BE}"/>
              </a:ext>
            </a:extLst>
          </p:cNvPr>
          <p:cNvSpPr>
            <a:spLocks noGrp="1"/>
          </p:cNvSpPr>
          <p:nvPr>
            <p:ph type="ftr" sz="quarter" idx="11"/>
          </p:nvPr>
        </p:nvSpPr>
        <p:spPr/>
        <p:txBody>
          <a:bodyPr/>
          <a:lstStyle/>
          <a:p>
            <a:r>
              <a:rPr lang="en-US"/>
              <a:t>Coronagraphic Sensitivity WG -- NIRCam</a:t>
            </a:r>
          </a:p>
        </p:txBody>
      </p:sp>
      <p:sp>
        <p:nvSpPr>
          <p:cNvPr id="6" name="Slide Number Placeholder 5">
            <a:extLst>
              <a:ext uri="{FF2B5EF4-FFF2-40B4-BE49-F238E27FC236}">
                <a16:creationId xmlns:a16="http://schemas.microsoft.com/office/drawing/2014/main" id="{AE7B5823-0169-AB4D-8E58-5332E160D765}"/>
              </a:ext>
            </a:extLst>
          </p:cNvPr>
          <p:cNvSpPr>
            <a:spLocks noGrp="1"/>
          </p:cNvSpPr>
          <p:nvPr>
            <p:ph type="sldNum" sz="quarter" idx="12"/>
          </p:nvPr>
        </p:nvSpPr>
        <p:spPr/>
        <p:txBody>
          <a:bodyPr/>
          <a:lstStyle/>
          <a:p>
            <a:fld id="{B844B446-5E08-9A4F-802E-E8B6FD7CEE19}" type="slidenum">
              <a:rPr lang="en-US" smtClean="0"/>
              <a:t>‹#›</a:t>
            </a:fld>
            <a:endParaRPr lang="en-US"/>
          </a:p>
        </p:txBody>
      </p:sp>
    </p:spTree>
    <p:extLst>
      <p:ext uri="{BB962C8B-B14F-4D97-AF65-F5344CB8AC3E}">
        <p14:creationId xmlns:p14="http://schemas.microsoft.com/office/powerpoint/2010/main" val="4152674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C3FAE-4CA2-A941-9E85-ECAC4CB238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6DC411-CB02-3943-A695-8D59888E14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6D4223-21D1-0D42-AC81-6249113301DF}"/>
              </a:ext>
            </a:extLst>
          </p:cNvPr>
          <p:cNvSpPr>
            <a:spLocks noGrp="1"/>
          </p:cNvSpPr>
          <p:nvPr>
            <p:ph type="dt" sz="half" idx="10"/>
          </p:nvPr>
        </p:nvSpPr>
        <p:spPr/>
        <p:txBody>
          <a:bodyPr/>
          <a:lstStyle/>
          <a:p>
            <a:r>
              <a:rPr lang="en-US"/>
              <a:t>7/19/21</a:t>
            </a:r>
          </a:p>
        </p:txBody>
      </p:sp>
      <p:sp>
        <p:nvSpPr>
          <p:cNvPr id="5" name="Footer Placeholder 4">
            <a:extLst>
              <a:ext uri="{FF2B5EF4-FFF2-40B4-BE49-F238E27FC236}">
                <a16:creationId xmlns:a16="http://schemas.microsoft.com/office/drawing/2014/main" id="{AA929DE1-E681-A94A-B270-764A1CC77B18}"/>
              </a:ext>
            </a:extLst>
          </p:cNvPr>
          <p:cNvSpPr>
            <a:spLocks noGrp="1"/>
          </p:cNvSpPr>
          <p:nvPr>
            <p:ph type="ftr" sz="quarter" idx="11"/>
          </p:nvPr>
        </p:nvSpPr>
        <p:spPr/>
        <p:txBody>
          <a:bodyPr/>
          <a:lstStyle/>
          <a:p>
            <a:r>
              <a:rPr lang="en-US"/>
              <a:t>Coronagraphic Sensitivity WG -- NIRCam</a:t>
            </a:r>
          </a:p>
        </p:txBody>
      </p:sp>
      <p:sp>
        <p:nvSpPr>
          <p:cNvPr id="6" name="Slide Number Placeholder 5">
            <a:extLst>
              <a:ext uri="{FF2B5EF4-FFF2-40B4-BE49-F238E27FC236}">
                <a16:creationId xmlns:a16="http://schemas.microsoft.com/office/drawing/2014/main" id="{74180FE9-5DF6-0943-8616-0AAA6326AF58}"/>
              </a:ext>
            </a:extLst>
          </p:cNvPr>
          <p:cNvSpPr>
            <a:spLocks noGrp="1"/>
          </p:cNvSpPr>
          <p:nvPr>
            <p:ph type="sldNum" sz="quarter" idx="12"/>
          </p:nvPr>
        </p:nvSpPr>
        <p:spPr/>
        <p:txBody>
          <a:bodyPr/>
          <a:lstStyle/>
          <a:p>
            <a:fld id="{B844B446-5E08-9A4F-802E-E8B6FD7CEE19}" type="slidenum">
              <a:rPr lang="en-US" smtClean="0"/>
              <a:t>‹#›</a:t>
            </a:fld>
            <a:endParaRPr lang="en-US"/>
          </a:p>
        </p:txBody>
      </p:sp>
    </p:spTree>
    <p:extLst>
      <p:ext uri="{BB962C8B-B14F-4D97-AF65-F5344CB8AC3E}">
        <p14:creationId xmlns:p14="http://schemas.microsoft.com/office/powerpoint/2010/main" val="522682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A5970-7117-BD4B-AAEC-B699D80D43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4B41E3-4422-1C46-92EB-F430977D83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05AD38-7523-F046-A60A-BB3BEE0C7B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4AAD6CC-F225-5247-A55B-1FAC0F2EB31F}"/>
              </a:ext>
            </a:extLst>
          </p:cNvPr>
          <p:cNvSpPr>
            <a:spLocks noGrp="1"/>
          </p:cNvSpPr>
          <p:nvPr>
            <p:ph type="dt" sz="half" idx="10"/>
          </p:nvPr>
        </p:nvSpPr>
        <p:spPr/>
        <p:txBody>
          <a:bodyPr/>
          <a:lstStyle/>
          <a:p>
            <a:r>
              <a:rPr lang="en-US"/>
              <a:t>7/19/21</a:t>
            </a:r>
          </a:p>
        </p:txBody>
      </p:sp>
      <p:sp>
        <p:nvSpPr>
          <p:cNvPr id="6" name="Footer Placeholder 5">
            <a:extLst>
              <a:ext uri="{FF2B5EF4-FFF2-40B4-BE49-F238E27FC236}">
                <a16:creationId xmlns:a16="http://schemas.microsoft.com/office/drawing/2014/main" id="{4386CA40-1AAA-044F-A885-FC4F7F18F228}"/>
              </a:ext>
            </a:extLst>
          </p:cNvPr>
          <p:cNvSpPr>
            <a:spLocks noGrp="1"/>
          </p:cNvSpPr>
          <p:nvPr>
            <p:ph type="ftr" sz="quarter" idx="11"/>
          </p:nvPr>
        </p:nvSpPr>
        <p:spPr/>
        <p:txBody>
          <a:bodyPr/>
          <a:lstStyle/>
          <a:p>
            <a:r>
              <a:rPr lang="en-US"/>
              <a:t>Coronagraphic Sensitivity WG -- NIRCam</a:t>
            </a:r>
          </a:p>
        </p:txBody>
      </p:sp>
      <p:sp>
        <p:nvSpPr>
          <p:cNvPr id="7" name="Slide Number Placeholder 6">
            <a:extLst>
              <a:ext uri="{FF2B5EF4-FFF2-40B4-BE49-F238E27FC236}">
                <a16:creationId xmlns:a16="http://schemas.microsoft.com/office/drawing/2014/main" id="{3F34C8B4-F983-2A47-9B10-31BCC90F03ED}"/>
              </a:ext>
            </a:extLst>
          </p:cNvPr>
          <p:cNvSpPr>
            <a:spLocks noGrp="1"/>
          </p:cNvSpPr>
          <p:nvPr>
            <p:ph type="sldNum" sz="quarter" idx="12"/>
          </p:nvPr>
        </p:nvSpPr>
        <p:spPr/>
        <p:txBody>
          <a:bodyPr/>
          <a:lstStyle/>
          <a:p>
            <a:fld id="{B844B446-5E08-9A4F-802E-E8B6FD7CEE19}" type="slidenum">
              <a:rPr lang="en-US" smtClean="0"/>
              <a:t>‹#›</a:t>
            </a:fld>
            <a:endParaRPr lang="en-US"/>
          </a:p>
        </p:txBody>
      </p:sp>
    </p:spTree>
    <p:extLst>
      <p:ext uri="{BB962C8B-B14F-4D97-AF65-F5344CB8AC3E}">
        <p14:creationId xmlns:p14="http://schemas.microsoft.com/office/powerpoint/2010/main" val="1380830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6B644-C668-834B-B6EB-0A32B350268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0CEB97-9F85-BB4C-9546-79A8DB5DA1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A26248-EEAF-AD42-A924-FBC273AD711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AC07F7-11F0-4C45-9FC8-BFCE06EA56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366573-F15C-6C44-B5F9-B6CCFAFC88B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D1E9CE-93D5-9642-844D-6525AA9CD84B}"/>
              </a:ext>
            </a:extLst>
          </p:cNvPr>
          <p:cNvSpPr>
            <a:spLocks noGrp="1"/>
          </p:cNvSpPr>
          <p:nvPr>
            <p:ph type="dt" sz="half" idx="10"/>
          </p:nvPr>
        </p:nvSpPr>
        <p:spPr/>
        <p:txBody>
          <a:bodyPr/>
          <a:lstStyle/>
          <a:p>
            <a:r>
              <a:rPr lang="en-US"/>
              <a:t>7/19/21</a:t>
            </a:r>
          </a:p>
        </p:txBody>
      </p:sp>
      <p:sp>
        <p:nvSpPr>
          <p:cNvPr id="8" name="Footer Placeholder 7">
            <a:extLst>
              <a:ext uri="{FF2B5EF4-FFF2-40B4-BE49-F238E27FC236}">
                <a16:creationId xmlns:a16="http://schemas.microsoft.com/office/drawing/2014/main" id="{446108FF-3D60-C244-A143-A59E845AD6F0}"/>
              </a:ext>
            </a:extLst>
          </p:cNvPr>
          <p:cNvSpPr>
            <a:spLocks noGrp="1"/>
          </p:cNvSpPr>
          <p:nvPr>
            <p:ph type="ftr" sz="quarter" idx="11"/>
          </p:nvPr>
        </p:nvSpPr>
        <p:spPr/>
        <p:txBody>
          <a:bodyPr/>
          <a:lstStyle/>
          <a:p>
            <a:r>
              <a:rPr lang="en-US"/>
              <a:t>Coronagraphic Sensitivity WG -- NIRCam</a:t>
            </a:r>
          </a:p>
        </p:txBody>
      </p:sp>
      <p:sp>
        <p:nvSpPr>
          <p:cNvPr id="9" name="Slide Number Placeholder 8">
            <a:extLst>
              <a:ext uri="{FF2B5EF4-FFF2-40B4-BE49-F238E27FC236}">
                <a16:creationId xmlns:a16="http://schemas.microsoft.com/office/drawing/2014/main" id="{E83F9D6E-1BC3-894B-82B0-8169AADFCB0D}"/>
              </a:ext>
            </a:extLst>
          </p:cNvPr>
          <p:cNvSpPr>
            <a:spLocks noGrp="1"/>
          </p:cNvSpPr>
          <p:nvPr>
            <p:ph type="sldNum" sz="quarter" idx="12"/>
          </p:nvPr>
        </p:nvSpPr>
        <p:spPr/>
        <p:txBody>
          <a:bodyPr/>
          <a:lstStyle/>
          <a:p>
            <a:fld id="{B844B446-5E08-9A4F-802E-E8B6FD7CEE19}" type="slidenum">
              <a:rPr lang="en-US" smtClean="0"/>
              <a:t>‹#›</a:t>
            </a:fld>
            <a:endParaRPr lang="en-US"/>
          </a:p>
        </p:txBody>
      </p:sp>
    </p:spTree>
    <p:extLst>
      <p:ext uri="{BB962C8B-B14F-4D97-AF65-F5344CB8AC3E}">
        <p14:creationId xmlns:p14="http://schemas.microsoft.com/office/powerpoint/2010/main" val="2236544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05722-A832-DC4E-B2F5-C7D01678E4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E5D7724-1880-3449-8461-04BFB956180E}"/>
              </a:ext>
            </a:extLst>
          </p:cNvPr>
          <p:cNvSpPr>
            <a:spLocks noGrp="1"/>
          </p:cNvSpPr>
          <p:nvPr>
            <p:ph type="dt" sz="half" idx="10"/>
          </p:nvPr>
        </p:nvSpPr>
        <p:spPr/>
        <p:txBody>
          <a:bodyPr/>
          <a:lstStyle/>
          <a:p>
            <a:r>
              <a:rPr lang="en-US"/>
              <a:t>7/19/21</a:t>
            </a:r>
          </a:p>
        </p:txBody>
      </p:sp>
      <p:sp>
        <p:nvSpPr>
          <p:cNvPr id="4" name="Footer Placeholder 3">
            <a:extLst>
              <a:ext uri="{FF2B5EF4-FFF2-40B4-BE49-F238E27FC236}">
                <a16:creationId xmlns:a16="http://schemas.microsoft.com/office/drawing/2014/main" id="{EB4E5053-2287-2D40-86E7-41D5195B6DFE}"/>
              </a:ext>
            </a:extLst>
          </p:cNvPr>
          <p:cNvSpPr>
            <a:spLocks noGrp="1"/>
          </p:cNvSpPr>
          <p:nvPr>
            <p:ph type="ftr" sz="quarter" idx="11"/>
          </p:nvPr>
        </p:nvSpPr>
        <p:spPr/>
        <p:txBody>
          <a:bodyPr/>
          <a:lstStyle/>
          <a:p>
            <a:r>
              <a:rPr lang="en-US"/>
              <a:t>Coronagraphic Sensitivity WG -- NIRCam</a:t>
            </a:r>
          </a:p>
        </p:txBody>
      </p:sp>
      <p:sp>
        <p:nvSpPr>
          <p:cNvPr id="5" name="Slide Number Placeholder 4">
            <a:extLst>
              <a:ext uri="{FF2B5EF4-FFF2-40B4-BE49-F238E27FC236}">
                <a16:creationId xmlns:a16="http://schemas.microsoft.com/office/drawing/2014/main" id="{6D06C43E-6464-F442-A3B3-9AA133DB815F}"/>
              </a:ext>
            </a:extLst>
          </p:cNvPr>
          <p:cNvSpPr>
            <a:spLocks noGrp="1"/>
          </p:cNvSpPr>
          <p:nvPr>
            <p:ph type="sldNum" sz="quarter" idx="12"/>
          </p:nvPr>
        </p:nvSpPr>
        <p:spPr/>
        <p:txBody>
          <a:bodyPr/>
          <a:lstStyle/>
          <a:p>
            <a:fld id="{B844B446-5E08-9A4F-802E-E8B6FD7CEE19}" type="slidenum">
              <a:rPr lang="en-US" smtClean="0"/>
              <a:t>‹#›</a:t>
            </a:fld>
            <a:endParaRPr lang="en-US"/>
          </a:p>
        </p:txBody>
      </p:sp>
    </p:spTree>
    <p:extLst>
      <p:ext uri="{BB962C8B-B14F-4D97-AF65-F5344CB8AC3E}">
        <p14:creationId xmlns:p14="http://schemas.microsoft.com/office/powerpoint/2010/main" val="107456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4EC7C0-C30C-1C49-8727-3BEAE25E22DD}"/>
              </a:ext>
            </a:extLst>
          </p:cNvPr>
          <p:cNvSpPr>
            <a:spLocks noGrp="1"/>
          </p:cNvSpPr>
          <p:nvPr>
            <p:ph type="dt" sz="half" idx="10"/>
          </p:nvPr>
        </p:nvSpPr>
        <p:spPr/>
        <p:txBody>
          <a:bodyPr/>
          <a:lstStyle/>
          <a:p>
            <a:r>
              <a:rPr lang="en-US"/>
              <a:t>7/19/21</a:t>
            </a:r>
          </a:p>
        </p:txBody>
      </p:sp>
      <p:sp>
        <p:nvSpPr>
          <p:cNvPr id="3" name="Footer Placeholder 2">
            <a:extLst>
              <a:ext uri="{FF2B5EF4-FFF2-40B4-BE49-F238E27FC236}">
                <a16:creationId xmlns:a16="http://schemas.microsoft.com/office/drawing/2014/main" id="{BE62CE22-D9A7-0A44-B141-2011686F90E1}"/>
              </a:ext>
            </a:extLst>
          </p:cNvPr>
          <p:cNvSpPr>
            <a:spLocks noGrp="1"/>
          </p:cNvSpPr>
          <p:nvPr>
            <p:ph type="ftr" sz="quarter" idx="11"/>
          </p:nvPr>
        </p:nvSpPr>
        <p:spPr/>
        <p:txBody>
          <a:bodyPr/>
          <a:lstStyle/>
          <a:p>
            <a:r>
              <a:rPr lang="en-US"/>
              <a:t>Coronagraphic Sensitivity WG -- NIRCam</a:t>
            </a:r>
          </a:p>
        </p:txBody>
      </p:sp>
      <p:sp>
        <p:nvSpPr>
          <p:cNvPr id="4" name="Slide Number Placeholder 3">
            <a:extLst>
              <a:ext uri="{FF2B5EF4-FFF2-40B4-BE49-F238E27FC236}">
                <a16:creationId xmlns:a16="http://schemas.microsoft.com/office/drawing/2014/main" id="{2236A5C7-D359-094C-B01C-ADB7B42EFD99}"/>
              </a:ext>
            </a:extLst>
          </p:cNvPr>
          <p:cNvSpPr>
            <a:spLocks noGrp="1"/>
          </p:cNvSpPr>
          <p:nvPr>
            <p:ph type="sldNum" sz="quarter" idx="12"/>
          </p:nvPr>
        </p:nvSpPr>
        <p:spPr/>
        <p:txBody>
          <a:bodyPr/>
          <a:lstStyle/>
          <a:p>
            <a:fld id="{B844B446-5E08-9A4F-802E-E8B6FD7CEE19}" type="slidenum">
              <a:rPr lang="en-US" smtClean="0"/>
              <a:t>‹#›</a:t>
            </a:fld>
            <a:endParaRPr lang="en-US"/>
          </a:p>
        </p:txBody>
      </p:sp>
    </p:spTree>
    <p:extLst>
      <p:ext uri="{BB962C8B-B14F-4D97-AF65-F5344CB8AC3E}">
        <p14:creationId xmlns:p14="http://schemas.microsoft.com/office/powerpoint/2010/main" val="2053762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FABAF-3B48-B045-922A-F3FC237FDB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EF94D6-39F1-EA4C-857B-79B6820554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49E39F3-5369-2E4F-8596-6034FF1B39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52332D-5D0B-844B-9110-3168B252928E}"/>
              </a:ext>
            </a:extLst>
          </p:cNvPr>
          <p:cNvSpPr>
            <a:spLocks noGrp="1"/>
          </p:cNvSpPr>
          <p:nvPr>
            <p:ph type="dt" sz="half" idx="10"/>
          </p:nvPr>
        </p:nvSpPr>
        <p:spPr/>
        <p:txBody>
          <a:bodyPr/>
          <a:lstStyle/>
          <a:p>
            <a:r>
              <a:rPr lang="en-US"/>
              <a:t>7/19/21</a:t>
            </a:r>
          </a:p>
        </p:txBody>
      </p:sp>
      <p:sp>
        <p:nvSpPr>
          <p:cNvPr id="6" name="Footer Placeholder 5">
            <a:extLst>
              <a:ext uri="{FF2B5EF4-FFF2-40B4-BE49-F238E27FC236}">
                <a16:creationId xmlns:a16="http://schemas.microsoft.com/office/drawing/2014/main" id="{A1802D51-191B-B64F-83AC-4151FFED71DB}"/>
              </a:ext>
            </a:extLst>
          </p:cNvPr>
          <p:cNvSpPr>
            <a:spLocks noGrp="1"/>
          </p:cNvSpPr>
          <p:nvPr>
            <p:ph type="ftr" sz="quarter" idx="11"/>
          </p:nvPr>
        </p:nvSpPr>
        <p:spPr/>
        <p:txBody>
          <a:bodyPr/>
          <a:lstStyle/>
          <a:p>
            <a:r>
              <a:rPr lang="en-US"/>
              <a:t>Coronagraphic Sensitivity WG -- NIRCam</a:t>
            </a:r>
          </a:p>
        </p:txBody>
      </p:sp>
      <p:sp>
        <p:nvSpPr>
          <p:cNvPr id="7" name="Slide Number Placeholder 6">
            <a:extLst>
              <a:ext uri="{FF2B5EF4-FFF2-40B4-BE49-F238E27FC236}">
                <a16:creationId xmlns:a16="http://schemas.microsoft.com/office/drawing/2014/main" id="{9B45840B-BC47-7F45-BF12-10AE3C94176C}"/>
              </a:ext>
            </a:extLst>
          </p:cNvPr>
          <p:cNvSpPr>
            <a:spLocks noGrp="1"/>
          </p:cNvSpPr>
          <p:nvPr>
            <p:ph type="sldNum" sz="quarter" idx="12"/>
          </p:nvPr>
        </p:nvSpPr>
        <p:spPr/>
        <p:txBody>
          <a:bodyPr/>
          <a:lstStyle/>
          <a:p>
            <a:fld id="{B844B446-5E08-9A4F-802E-E8B6FD7CEE19}" type="slidenum">
              <a:rPr lang="en-US" smtClean="0"/>
              <a:t>‹#›</a:t>
            </a:fld>
            <a:endParaRPr lang="en-US"/>
          </a:p>
        </p:txBody>
      </p:sp>
    </p:spTree>
    <p:extLst>
      <p:ext uri="{BB962C8B-B14F-4D97-AF65-F5344CB8AC3E}">
        <p14:creationId xmlns:p14="http://schemas.microsoft.com/office/powerpoint/2010/main" val="3818402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BD4B8-2744-5445-A245-C94EA3FC06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99DBE8-7DDC-EB41-B02A-F3A5354100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C08B05-1DEF-7D40-99D6-D3EFF406D2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88C5C4-B573-BD41-9FCB-F1384A6C7F0F}"/>
              </a:ext>
            </a:extLst>
          </p:cNvPr>
          <p:cNvSpPr>
            <a:spLocks noGrp="1"/>
          </p:cNvSpPr>
          <p:nvPr>
            <p:ph type="dt" sz="half" idx="10"/>
          </p:nvPr>
        </p:nvSpPr>
        <p:spPr/>
        <p:txBody>
          <a:bodyPr/>
          <a:lstStyle/>
          <a:p>
            <a:r>
              <a:rPr lang="en-US"/>
              <a:t>7/19/21</a:t>
            </a:r>
          </a:p>
        </p:txBody>
      </p:sp>
      <p:sp>
        <p:nvSpPr>
          <p:cNvPr id="6" name="Footer Placeholder 5">
            <a:extLst>
              <a:ext uri="{FF2B5EF4-FFF2-40B4-BE49-F238E27FC236}">
                <a16:creationId xmlns:a16="http://schemas.microsoft.com/office/drawing/2014/main" id="{2906D53C-9621-904B-AC7E-2BB1682A63C9}"/>
              </a:ext>
            </a:extLst>
          </p:cNvPr>
          <p:cNvSpPr>
            <a:spLocks noGrp="1"/>
          </p:cNvSpPr>
          <p:nvPr>
            <p:ph type="ftr" sz="quarter" idx="11"/>
          </p:nvPr>
        </p:nvSpPr>
        <p:spPr/>
        <p:txBody>
          <a:bodyPr/>
          <a:lstStyle/>
          <a:p>
            <a:r>
              <a:rPr lang="en-US"/>
              <a:t>Coronagraphic Sensitivity WG -- NIRCam</a:t>
            </a:r>
          </a:p>
        </p:txBody>
      </p:sp>
      <p:sp>
        <p:nvSpPr>
          <p:cNvPr id="7" name="Slide Number Placeholder 6">
            <a:extLst>
              <a:ext uri="{FF2B5EF4-FFF2-40B4-BE49-F238E27FC236}">
                <a16:creationId xmlns:a16="http://schemas.microsoft.com/office/drawing/2014/main" id="{3B1A8754-5A80-5B4D-84A1-6E868011C1C7}"/>
              </a:ext>
            </a:extLst>
          </p:cNvPr>
          <p:cNvSpPr>
            <a:spLocks noGrp="1"/>
          </p:cNvSpPr>
          <p:nvPr>
            <p:ph type="sldNum" sz="quarter" idx="12"/>
          </p:nvPr>
        </p:nvSpPr>
        <p:spPr/>
        <p:txBody>
          <a:bodyPr/>
          <a:lstStyle/>
          <a:p>
            <a:fld id="{B844B446-5E08-9A4F-802E-E8B6FD7CEE19}" type="slidenum">
              <a:rPr lang="en-US" smtClean="0"/>
              <a:t>‹#›</a:t>
            </a:fld>
            <a:endParaRPr lang="en-US"/>
          </a:p>
        </p:txBody>
      </p:sp>
    </p:spTree>
    <p:extLst>
      <p:ext uri="{BB962C8B-B14F-4D97-AF65-F5344CB8AC3E}">
        <p14:creationId xmlns:p14="http://schemas.microsoft.com/office/powerpoint/2010/main" val="4014088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26F153-6B1E-1347-A773-E13ABDBD40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4A52765-61A1-934F-8468-EA4D7CB92B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E309E2-FC6B-0F4F-BD32-0BA7148670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7/19/21</a:t>
            </a:r>
          </a:p>
        </p:txBody>
      </p:sp>
      <p:sp>
        <p:nvSpPr>
          <p:cNvPr id="5" name="Footer Placeholder 4">
            <a:extLst>
              <a:ext uri="{FF2B5EF4-FFF2-40B4-BE49-F238E27FC236}">
                <a16:creationId xmlns:a16="http://schemas.microsoft.com/office/drawing/2014/main" id="{AAB7A69C-7430-2F49-AAB1-23E7A39774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Coronagraphic Sensitivity WG -- NIRCam</a:t>
            </a:r>
          </a:p>
        </p:txBody>
      </p:sp>
      <p:sp>
        <p:nvSpPr>
          <p:cNvPr id="6" name="Slide Number Placeholder 5">
            <a:extLst>
              <a:ext uri="{FF2B5EF4-FFF2-40B4-BE49-F238E27FC236}">
                <a16:creationId xmlns:a16="http://schemas.microsoft.com/office/drawing/2014/main" id="{7D05EA62-66C2-9241-A89D-99BB46C07F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44B446-5E08-9A4F-802E-E8B6FD7CEE19}" type="slidenum">
              <a:rPr lang="en-US" smtClean="0"/>
              <a:t>‹#›</a:t>
            </a:fld>
            <a:endParaRPr lang="en-US"/>
          </a:p>
        </p:txBody>
      </p:sp>
    </p:spTree>
    <p:extLst>
      <p:ext uri="{BB962C8B-B14F-4D97-AF65-F5344CB8AC3E}">
        <p14:creationId xmlns:p14="http://schemas.microsoft.com/office/powerpoint/2010/main" val="36642762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EF6F7-A58C-604E-AD5C-2349A5E3FDAA}"/>
              </a:ext>
            </a:extLst>
          </p:cNvPr>
          <p:cNvSpPr>
            <a:spLocks noGrp="1"/>
          </p:cNvSpPr>
          <p:nvPr>
            <p:ph type="ctrTitle"/>
          </p:nvPr>
        </p:nvSpPr>
        <p:spPr/>
        <p:txBody>
          <a:bodyPr>
            <a:normAutofit/>
          </a:bodyPr>
          <a:lstStyle/>
          <a:p>
            <a:r>
              <a:rPr lang="en-US" sz="4800" dirty="0"/>
              <a:t>CSWG Simulations</a:t>
            </a:r>
            <a:br>
              <a:rPr lang="en-US" sz="4800" dirty="0"/>
            </a:br>
            <a:r>
              <a:rPr lang="en-US" sz="4800" i="1" dirty="0" err="1"/>
              <a:t>NIRCam</a:t>
            </a:r>
            <a:r>
              <a:rPr lang="en-US" sz="4800" i="1" dirty="0"/>
              <a:t> Edition</a:t>
            </a:r>
            <a:endParaRPr lang="en-US" i="1" dirty="0"/>
          </a:p>
        </p:txBody>
      </p:sp>
      <p:sp>
        <p:nvSpPr>
          <p:cNvPr id="3" name="Subtitle 2">
            <a:extLst>
              <a:ext uri="{FF2B5EF4-FFF2-40B4-BE49-F238E27FC236}">
                <a16:creationId xmlns:a16="http://schemas.microsoft.com/office/drawing/2014/main" id="{8CBA7AEC-C2E2-8941-B277-D5BDA91B2842}"/>
              </a:ext>
            </a:extLst>
          </p:cNvPr>
          <p:cNvSpPr>
            <a:spLocks noGrp="1"/>
          </p:cNvSpPr>
          <p:nvPr>
            <p:ph type="subTitle" idx="1"/>
          </p:nvPr>
        </p:nvSpPr>
        <p:spPr/>
        <p:txBody>
          <a:bodyPr>
            <a:normAutofit fontScale="77500" lnSpcReduction="20000"/>
          </a:bodyPr>
          <a:lstStyle/>
          <a:p>
            <a:endParaRPr lang="en-US" dirty="0"/>
          </a:p>
          <a:p>
            <a:r>
              <a:rPr lang="en-US" dirty="0"/>
              <a:t>Jarron Leisenring</a:t>
            </a:r>
          </a:p>
          <a:p>
            <a:r>
              <a:rPr lang="en-US" dirty="0"/>
              <a:t>University of Arizona</a:t>
            </a:r>
          </a:p>
          <a:p>
            <a:endParaRPr lang="en-US" dirty="0"/>
          </a:p>
          <a:p>
            <a:r>
              <a:rPr lang="en-US" dirty="0"/>
              <a:t>July 19, 2021</a:t>
            </a:r>
          </a:p>
        </p:txBody>
      </p:sp>
    </p:spTree>
    <p:extLst>
      <p:ext uri="{BB962C8B-B14F-4D97-AF65-F5344CB8AC3E}">
        <p14:creationId xmlns:p14="http://schemas.microsoft.com/office/powerpoint/2010/main" val="4164461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A6028-3C9D-4E44-A3EE-CAFAEB5177D0}"/>
              </a:ext>
            </a:extLst>
          </p:cNvPr>
          <p:cNvSpPr>
            <a:spLocks noGrp="1"/>
          </p:cNvSpPr>
          <p:nvPr>
            <p:ph type="title"/>
          </p:nvPr>
        </p:nvSpPr>
        <p:spPr/>
        <p:txBody>
          <a:bodyPr/>
          <a:lstStyle/>
          <a:p>
            <a:r>
              <a:rPr lang="en-US" dirty="0"/>
              <a:t>PSF Differences (WFE Drift of 5.5 nm)</a:t>
            </a:r>
          </a:p>
        </p:txBody>
      </p:sp>
      <p:sp>
        <p:nvSpPr>
          <p:cNvPr id="4" name="Date Placeholder 3">
            <a:extLst>
              <a:ext uri="{FF2B5EF4-FFF2-40B4-BE49-F238E27FC236}">
                <a16:creationId xmlns:a16="http://schemas.microsoft.com/office/drawing/2014/main" id="{5ED96B22-1635-A246-BCE7-2DCDE9284ACA}"/>
              </a:ext>
            </a:extLst>
          </p:cNvPr>
          <p:cNvSpPr>
            <a:spLocks noGrp="1"/>
          </p:cNvSpPr>
          <p:nvPr>
            <p:ph type="dt" sz="half" idx="10"/>
          </p:nvPr>
        </p:nvSpPr>
        <p:spPr/>
        <p:txBody>
          <a:bodyPr/>
          <a:lstStyle/>
          <a:p>
            <a:r>
              <a:rPr lang="en-US"/>
              <a:t>7/19/21</a:t>
            </a:r>
          </a:p>
        </p:txBody>
      </p:sp>
      <p:sp>
        <p:nvSpPr>
          <p:cNvPr id="5" name="Footer Placeholder 4">
            <a:extLst>
              <a:ext uri="{FF2B5EF4-FFF2-40B4-BE49-F238E27FC236}">
                <a16:creationId xmlns:a16="http://schemas.microsoft.com/office/drawing/2014/main" id="{CDA99400-DBFB-9644-AB03-FA7343F38F83}"/>
              </a:ext>
            </a:extLst>
          </p:cNvPr>
          <p:cNvSpPr>
            <a:spLocks noGrp="1"/>
          </p:cNvSpPr>
          <p:nvPr>
            <p:ph type="ftr" sz="quarter" idx="11"/>
          </p:nvPr>
        </p:nvSpPr>
        <p:spPr/>
        <p:txBody>
          <a:bodyPr/>
          <a:lstStyle/>
          <a:p>
            <a:r>
              <a:rPr lang="en-US"/>
              <a:t>Coronagraphic Sensitivity WG -- NIRCam</a:t>
            </a:r>
          </a:p>
        </p:txBody>
      </p:sp>
      <p:sp>
        <p:nvSpPr>
          <p:cNvPr id="6" name="Slide Number Placeholder 5">
            <a:extLst>
              <a:ext uri="{FF2B5EF4-FFF2-40B4-BE49-F238E27FC236}">
                <a16:creationId xmlns:a16="http://schemas.microsoft.com/office/drawing/2014/main" id="{F14B9B35-48E9-8A41-A52D-4EE39F194391}"/>
              </a:ext>
            </a:extLst>
          </p:cNvPr>
          <p:cNvSpPr>
            <a:spLocks noGrp="1"/>
          </p:cNvSpPr>
          <p:nvPr>
            <p:ph type="sldNum" sz="quarter" idx="12"/>
          </p:nvPr>
        </p:nvSpPr>
        <p:spPr/>
        <p:txBody>
          <a:bodyPr/>
          <a:lstStyle/>
          <a:p>
            <a:fld id="{B844B446-5E08-9A4F-802E-E8B6FD7CEE19}" type="slidenum">
              <a:rPr lang="en-US" smtClean="0"/>
              <a:t>10</a:t>
            </a:fld>
            <a:endParaRPr lang="en-US"/>
          </a:p>
        </p:txBody>
      </p:sp>
      <p:pic>
        <p:nvPicPr>
          <p:cNvPr id="8198" name="Picture 6">
            <a:extLst>
              <a:ext uri="{FF2B5EF4-FFF2-40B4-BE49-F238E27FC236}">
                <a16:creationId xmlns:a16="http://schemas.microsoft.com/office/drawing/2014/main" id="{0C4908C1-6350-7048-A2BE-77A0CB5536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690688"/>
            <a:ext cx="10744200" cy="461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5361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A6028-3C9D-4E44-A3EE-CAFAEB5177D0}"/>
              </a:ext>
            </a:extLst>
          </p:cNvPr>
          <p:cNvSpPr>
            <a:spLocks noGrp="1"/>
          </p:cNvSpPr>
          <p:nvPr>
            <p:ph type="title"/>
          </p:nvPr>
        </p:nvSpPr>
        <p:spPr/>
        <p:txBody>
          <a:bodyPr/>
          <a:lstStyle/>
          <a:p>
            <a:r>
              <a:rPr lang="en-US" dirty="0"/>
              <a:t>PSF Differences (TA offset of 10 mas)</a:t>
            </a:r>
          </a:p>
        </p:txBody>
      </p:sp>
      <p:sp>
        <p:nvSpPr>
          <p:cNvPr id="4" name="Date Placeholder 3">
            <a:extLst>
              <a:ext uri="{FF2B5EF4-FFF2-40B4-BE49-F238E27FC236}">
                <a16:creationId xmlns:a16="http://schemas.microsoft.com/office/drawing/2014/main" id="{5ED96B22-1635-A246-BCE7-2DCDE9284ACA}"/>
              </a:ext>
            </a:extLst>
          </p:cNvPr>
          <p:cNvSpPr>
            <a:spLocks noGrp="1"/>
          </p:cNvSpPr>
          <p:nvPr>
            <p:ph type="dt" sz="half" idx="10"/>
          </p:nvPr>
        </p:nvSpPr>
        <p:spPr/>
        <p:txBody>
          <a:bodyPr/>
          <a:lstStyle/>
          <a:p>
            <a:r>
              <a:rPr lang="en-US"/>
              <a:t>7/19/21</a:t>
            </a:r>
          </a:p>
        </p:txBody>
      </p:sp>
      <p:sp>
        <p:nvSpPr>
          <p:cNvPr id="5" name="Footer Placeholder 4">
            <a:extLst>
              <a:ext uri="{FF2B5EF4-FFF2-40B4-BE49-F238E27FC236}">
                <a16:creationId xmlns:a16="http://schemas.microsoft.com/office/drawing/2014/main" id="{CDA99400-DBFB-9644-AB03-FA7343F38F83}"/>
              </a:ext>
            </a:extLst>
          </p:cNvPr>
          <p:cNvSpPr>
            <a:spLocks noGrp="1"/>
          </p:cNvSpPr>
          <p:nvPr>
            <p:ph type="ftr" sz="quarter" idx="11"/>
          </p:nvPr>
        </p:nvSpPr>
        <p:spPr/>
        <p:txBody>
          <a:bodyPr/>
          <a:lstStyle/>
          <a:p>
            <a:r>
              <a:rPr lang="en-US"/>
              <a:t>Coronagraphic Sensitivity WG -- NIRCam</a:t>
            </a:r>
          </a:p>
        </p:txBody>
      </p:sp>
      <p:sp>
        <p:nvSpPr>
          <p:cNvPr id="6" name="Slide Number Placeholder 5">
            <a:extLst>
              <a:ext uri="{FF2B5EF4-FFF2-40B4-BE49-F238E27FC236}">
                <a16:creationId xmlns:a16="http://schemas.microsoft.com/office/drawing/2014/main" id="{F14B9B35-48E9-8A41-A52D-4EE39F194391}"/>
              </a:ext>
            </a:extLst>
          </p:cNvPr>
          <p:cNvSpPr>
            <a:spLocks noGrp="1"/>
          </p:cNvSpPr>
          <p:nvPr>
            <p:ph type="sldNum" sz="quarter" idx="12"/>
          </p:nvPr>
        </p:nvSpPr>
        <p:spPr/>
        <p:txBody>
          <a:bodyPr/>
          <a:lstStyle/>
          <a:p>
            <a:fld id="{B844B446-5E08-9A4F-802E-E8B6FD7CEE19}" type="slidenum">
              <a:rPr lang="en-US" smtClean="0"/>
              <a:t>11</a:t>
            </a:fld>
            <a:endParaRPr lang="en-US"/>
          </a:p>
        </p:txBody>
      </p:sp>
      <p:pic>
        <p:nvPicPr>
          <p:cNvPr id="9226" name="Picture 10">
            <a:extLst>
              <a:ext uri="{FF2B5EF4-FFF2-40B4-BE49-F238E27FC236}">
                <a16:creationId xmlns:a16="http://schemas.microsoft.com/office/drawing/2014/main" id="{6A03ACDA-693C-3845-BB31-49BC9AB605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690688"/>
            <a:ext cx="10744200" cy="461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6794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A6028-3C9D-4E44-A3EE-CAFAEB5177D0}"/>
              </a:ext>
            </a:extLst>
          </p:cNvPr>
          <p:cNvSpPr>
            <a:spLocks noGrp="1"/>
          </p:cNvSpPr>
          <p:nvPr>
            <p:ph type="title"/>
          </p:nvPr>
        </p:nvSpPr>
        <p:spPr/>
        <p:txBody>
          <a:bodyPr/>
          <a:lstStyle/>
          <a:p>
            <a:r>
              <a:rPr lang="en-US" dirty="0"/>
              <a:t>PSF Differences (TA + WFE drift)</a:t>
            </a:r>
          </a:p>
        </p:txBody>
      </p:sp>
      <p:sp>
        <p:nvSpPr>
          <p:cNvPr id="4" name="Date Placeholder 3">
            <a:extLst>
              <a:ext uri="{FF2B5EF4-FFF2-40B4-BE49-F238E27FC236}">
                <a16:creationId xmlns:a16="http://schemas.microsoft.com/office/drawing/2014/main" id="{5ED96B22-1635-A246-BCE7-2DCDE9284ACA}"/>
              </a:ext>
            </a:extLst>
          </p:cNvPr>
          <p:cNvSpPr>
            <a:spLocks noGrp="1"/>
          </p:cNvSpPr>
          <p:nvPr>
            <p:ph type="dt" sz="half" idx="10"/>
          </p:nvPr>
        </p:nvSpPr>
        <p:spPr/>
        <p:txBody>
          <a:bodyPr/>
          <a:lstStyle/>
          <a:p>
            <a:r>
              <a:rPr lang="en-US"/>
              <a:t>7/19/21</a:t>
            </a:r>
          </a:p>
        </p:txBody>
      </p:sp>
      <p:sp>
        <p:nvSpPr>
          <p:cNvPr id="5" name="Footer Placeholder 4">
            <a:extLst>
              <a:ext uri="{FF2B5EF4-FFF2-40B4-BE49-F238E27FC236}">
                <a16:creationId xmlns:a16="http://schemas.microsoft.com/office/drawing/2014/main" id="{CDA99400-DBFB-9644-AB03-FA7343F38F83}"/>
              </a:ext>
            </a:extLst>
          </p:cNvPr>
          <p:cNvSpPr>
            <a:spLocks noGrp="1"/>
          </p:cNvSpPr>
          <p:nvPr>
            <p:ph type="ftr" sz="quarter" idx="11"/>
          </p:nvPr>
        </p:nvSpPr>
        <p:spPr/>
        <p:txBody>
          <a:bodyPr/>
          <a:lstStyle/>
          <a:p>
            <a:r>
              <a:rPr lang="en-US"/>
              <a:t>Coronagraphic Sensitivity WG -- NIRCam</a:t>
            </a:r>
          </a:p>
        </p:txBody>
      </p:sp>
      <p:sp>
        <p:nvSpPr>
          <p:cNvPr id="6" name="Slide Number Placeholder 5">
            <a:extLst>
              <a:ext uri="{FF2B5EF4-FFF2-40B4-BE49-F238E27FC236}">
                <a16:creationId xmlns:a16="http://schemas.microsoft.com/office/drawing/2014/main" id="{F14B9B35-48E9-8A41-A52D-4EE39F194391}"/>
              </a:ext>
            </a:extLst>
          </p:cNvPr>
          <p:cNvSpPr>
            <a:spLocks noGrp="1"/>
          </p:cNvSpPr>
          <p:nvPr>
            <p:ph type="sldNum" sz="quarter" idx="12"/>
          </p:nvPr>
        </p:nvSpPr>
        <p:spPr/>
        <p:txBody>
          <a:bodyPr/>
          <a:lstStyle/>
          <a:p>
            <a:fld id="{B844B446-5E08-9A4F-802E-E8B6FD7CEE19}" type="slidenum">
              <a:rPr lang="en-US" smtClean="0"/>
              <a:t>12</a:t>
            </a:fld>
            <a:endParaRPr lang="en-US"/>
          </a:p>
        </p:txBody>
      </p:sp>
      <p:pic>
        <p:nvPicPr>
          <p:cNvPr id="15362" name="Picture 2">
            <a:extLst>
              <a:ext uri="{FF2B5EF4-FFF2-40B4-BE49-F238E27FC236}">
                <a16:creationId xmlns:a16="http://schemas.microsoft.com/office/drawing/2014/main" id="{D045C976-D8A7-F74D-884E-304CA10EC0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690688"/>
            <a:ext cx="10744200" cy="461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4900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BB74-C676-D144-B2F2-8B2D5D8CA2BE}"/>
              </a:ext>
            </a:extLst>
          </p:cNvPr>
          <p:cNvSpPr>
            <a:spLocks noGrp="1"/>
          </p:cNvSpPr>
          <p:nvPr>
            <p:ph type="title"/>
          </p:nvPr>
        </p:nvSpPr>
        <p:spPr/>
        <p:txBody>
          <a:bodyPr/>
          <a:lstStyle/>
          <a:p>
            <a:r>
              <a:rPr lang="en-US" dirty="0"/>
              <a:t>Intermediate Conclusions (MASK430R)</a:t>
            </a:r>
          </a:p>
        </p:txBody>
      </p:sp>
      <p:sp>
        <p:nvSpPr>
          <p:cNvPr id="3" name="Content Placeholder 2">
            <a:extLst>
              <a:ext uri="{FF2B5EF4-FFF2-40B4-BE49-F238E27FC236}">
                <a16:creationId xmlns:a16="http://schemas.microsoft.com/office/drawing/2014/main" id="{33F33EE1-8AD0-A445-ADF9-65B693294F3D}"/>
              </a:ext>
            </a:extLst>
          </p:cNvPr>
          <p:cNvSpPr>
            <a:spLocks noGrp="1"/>
          </p:cNvSpPr>
          <p:nvPr>
            <p:ph idx="1"/>
          </p:nvPr>
        </p:nvSpPr>
        <p:spPr/>
        <p:txBody>
          <a:bodyPr/>
          <a:lstStyle/>
          <a:p>
            <a:r>
              <a:rPr lang="en-US" dirty="0"/>
              <a:t>Delivered OPD maps produce better coronagraphic suppression compared to </a:t>
            </a:r>
            <a:r>
              <a:rPr lang="en-US" dirty="0" err="1"/>
              <a:t>WebbPSF’s</a:t>
            </a:r>
            <a:r>
              <a:rPr lang="en-US" dirty="0"/>
              <a:t> *_</a:t>
            </a:r>
            <a:r>
              <a:rPr lang="en-US" dirty="0" err="1"/>
              <a:t>predicted.fits</a:t>
            </a:r>
            <a:r>
              <a:rPr lang="en-US" dirty="0"/>
              <a:t> and *_</a:t>
            </a:r>
            <a:r>
              <a:rPr lang="en-US" dirty="0" err="1"/>
              <a:t>requirements.fits</a:t>
            </a:r>
            <a:endParaRPr lang="en-US" dirty="0"/>
          </a:p>
          <a:p>
            <a:pPr lvl="1"/>
            <a:r>
              <a:rPr lang="en-US" dirty="0"/>
              <a:t>Should result in improved contrast at &lt;2” by almost a factor of 2 (???)</a:t>
            </a:r>
          </a:p>
          <a:p>
            <a:r>
              <a:rPr lang="en-US" dirty="0"/>
              <a:t>WFE Drift vs Target Acquisition offsets</a:t>
            </a:r>
          </a:p>
          <a:p>
            <a:pPr lvl="1"/>
            <a:r>
              <a:rPr lang="en-US" dirty="0"/>
              <a:t>TA offsets of 10 mas produce small residual speckle noise compared to WFE Drift of 5.5 nm RMS</a:t>
            </a:r>
          </a:p>
          <a:p>
            <a:pPr lvl="1"/>
            <a:r>
              <a:rPr lang="en-US" dirty="0"/>
              <a:t>TA offsets may dominate for small WFE drifts, though</a:t>
            </a:r>
          </a:p>
          <a:p>
            <a:pPr lvl="1"/>
            <a:r>
              <a:rPr lang="en-US" dirty="0"/>
              <a:t>Likely depends on mask and filter</a:t>
            </a:r>
          </a:p>
          <a:p>
            <a:r>
              <a:rPr lang="en-US" dirty="0"/>
              <a:t>Effects from jitter considered later…</a:t>
            </a:r>
          </a:p>
        </p:txBody>
      </p:sp>
      <p:sp>
        <p:nvSpPr>
          <p:cNvPr id="4" name="Date Placeholder 3">
            <a:extLst>
              <a:ext uri="{FF2B5EF4-FFF2-40B4-BE49-F238E27FC236}">
                <a16:creationId xmlns:a16="http://schemas.microsoft.com/office/drawing/2014/main" id="{F9C64AD3-1924-A04E-AA04-DB40FDDB1374}"/>
              </a:ext>
            </a:extLst>
          </p:cNvPr>
          <p:cNvSpPr>
            <a:spLocks noGrp="1"/>
          </p:cNvSpPr>
          <p:nvPr>
            <p:ph type="dt" sz="half" idx="10"/>
          </p:nvPr>
        </p:nvSpPr>
        <p:spPr/>
        <p:txBody>
          <a:bodyPr/>
          <a:lstStyle/>
          <a:p>
            <a:r>
              <a:rPr lang="en-US"/>
              <a:t>7/19/21</a:t>
            </a:r>
          </a:p>
        </p:txBody>
      </p:sp>
      <p:sp>
        <p:nvSpPr>
          <p:cNvPr id="5" name="Footer Placeholder 4">
            <a:extLst>
              <a:ext uri="{FF2B5EF4-FFF2-40B4-BE49-F238E27FC236}">
                <a16:creationId xmlns:a16="http://schemas.microsoft.com/office/drawing/2014/main" id="{AA265412-2774-734D-BD24-87BBE4884FE1}"/>
              </a:ext>
            </a:extLst>
          </p:cNvPr>
          <p:cNvSpPr>
            <a:spLocks noGrp="1"/>
          </p:cNvSpPr>
          <p:nvPr>
            <p:ph type="ftr" sz="quarter" idx="11"/>
          </p:nvPr>
        </p:nvSpPr>
        <p:spPr/>
        <p:txBody>
          <a:bodyPr/>
          <a:lstStyle/>
          <a:p>
            <a:r>
              <a:rPr lang="en-US"/>
              <a:t>Coronagraphic Sensitivity WG -- NIRCam</a:t>
            </a:r>
          </a:p>
        </p:txBody>
      </p:sp>
      <p:sp>
        <p:nvSpPr>
          <p:cNvPr id="6" name="Slide Number Placeholder 5">
            <a:extLst>
              <a:ext uri="{FF2B5EF4-FFF2-40B4-BE49-F238E27FC236}">
                <a16:creationId xmlns:a16="http://schemas.microsoft.com/office/drawing/2014/main" id="{0FD1B87E-3AE2-6644-8056-704475CF6D73}"/>
              </a:ext>
            </a:extLst>
          </p:cNvPr>
          <p:cNvSpPr>
            <a:spLocks noGrp="1"/>
          </p:cNvSpPr>
          <p:nvPr>
            <p:ph type="sldNum" sz="quarter" idx="12"/>
          </p:nvPr>
        </p:nvSpPr>
        <p:spPr/>
        <p:txBody>
          <a:bodyPr/>
          <a:lstStyle/>
          <a:p>
            <a:fld id="{B844B446-5E08-9A4F-802E-E8B6FD7CEE19}" type="slidenum">
              <a:rPr lang="en-US" smtClean="0"/>
              <a:t>13</a:t>
            </a:fld>
            <a:endParaRPr lang="en-US"/>
          </a:p>
        </p:txBody>
      </p:sp>
    </p:spTree>
    <p:extLst>
      <p:ext uri="{BB962C8B-B14F-4D97-AF65-F5344CB8AC3E}">
        <p14:creationId xmlns:p14="http://schemas.microsoft.com/office/powerpoint/2010/main" val="72295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7B438-FA8E-CF44-8825-49C006BC14E0}"/>
              </a:ext>
            </a:extLst>
          </p:cNvPr>
          <p:cNvSpPr>
            <a:spLocks noGrp="1"/>
          </p:cNvSpPr>
          <p:nvPr>
            <p:ph type="title"/>
          </p:nvPr>
        </p:nvSpPr>
        <p:spPr/>
        <p:txBody>
          <a:bodyPr/>
          <a:lstStyle/>
          <a:p>
            <a:r>
              <a:rPr lang="en-US" dirty="0"/>
              <a:t>LOS Jitter</a:t>
            </a:r>
          </a:p>
        </p:txBody>
      </p:sp>
      <p:sp>
        <p:nvSpPr>
          <p:cNvPr id="3" name="Content Placeholder 2">
            <a:extLst>
              <a:ext uri="{FF2B5EF4-FFF2-40B4-BE49-F238E27FC236}">
                <a16:creationId xmlns:a16="http://schemas.microsoft.com/office/drawing/2014/main" id="{997CF7F3-4455-CE4E-AB43-E91B55EF549B}"/>
              </a:ext>
            </a:extLst>
          </p:cNvPr>
          <p:cNvSpPr>
            <a:spLocks noGrp="1"/>
          </p:cNvSpPr>
          <p:nvPr>
            <p:ph idx="1"/>
          </p:nvPr>
        </p:nvSpPr>
        <p:spPr/>
        <p:txBody>
          <a:bodyPr>
            <a:normAutofit lnSpcReduction="10000"/>
          </a:bodyPr>
          <a:lstStyle/>
          <a:p>
            <a:r>
              <a:rPr lang="en-US" dirty="0"/>
              <a:t>LOS Jitter values correspond to time steps every 37.7 sec</a:t>
            </a:r>
          </a:p>
          <a:p>
            <a:endParaRPr lang="en-US" dirty="0"/>
          </a:p>
          <a:p>
            <a:r>
              <a:rPr lang="en-US" dirty="0"/>
              <a:t>Jitter should be higher frequency (&gt;1 Hz) </a:t>
            </a:r>
          </a:p>
          <a:p>
            <a:pPr lvl="1"/>
            <a:r>
              <a:rPr lang="en-US" dirty="0"/>
              <a:t>Will blur PSFs over an integration time</a:t>
            </a:r>
          </a:p>
          <a:p>
            <a:pPr lvl="1"/>
            <a:r>
              <a:rPr lang="en-US" dirty="0"/>
              <a:t>Enough samples over an exposure should also work</a:t>
            </a:r>
          </a:p>
          <a:p>
            <a:endParaRPr lang="en-US" dirty="0"/>
          </a:p>
          <a:p>
            <a:r>
              <a:rPr lang="en-US" dirty="0"/>
              <a:t>Adopt random jitter draws for each group (1.4 sec)</a:t>
            </a:r>
          </a:p>
          <a:p>
            <a:pPr lvl="1"/>
            <a:r>
              <a:rPr lang="en-US" dirty="0"/>
              <a:t>Need 2 x 50 x 7 = 700</a:t>
            </a:r>
          </a:p>
          <a:p>
            <a:pPr lvl="1"/>
            <a:r>
              <a:rPr lang="en-US" dirty="0"/>
              <a:t>Delivered </a:t>
            </a:r>
            <a:r>
              <a:rPr lang="en-US" dirty="0" err="1"/>
              <a:t>LOS_JITTER.fits</a:t>
            </a:r>
            <a:r>
              <a:rPr lang="en-US" dirty="0"/>
              <a:t> file does not provide enough independent values</a:t>
            </a:r>
          </a:p>
          <a:p>
            <a:pPr lvl="1"/>
            <a:r>
              <a:rPr lang="en-US" dirty="0"/>
              <a:t>Generated appropriately sized random arrays using [2.5, 3.8, 5.8] mas per axis</a:t>
            </a:r>
          </a:p>
        </p:txBody>
      </p:sp>
      <p:sp>
        <p:nvSpPr>
          <p:cNvPr id="4" name="Date Placeholder 3">
            <a:extLst>
              <a:ext uri="{FF2B5EF4-FFF2-40B4-BE49-F238E27FC236}">
                <a16:creationId xmlns:a16="http://schemas.microsoft.com/office/drawing/2014/main" id="{72B6C439-DB35-B64B-8716-65CF2AD810AF}"/>
              </a:ext>
            </a:extLst>
          </p:cNvPr>
          <p:cNvSpPr>
            <a:spLocks noGrp="1"/>
          </p:cNvSpPr>
          <p:nvPr>
            <p:ph type="dt" sz="half" idx="10"/>
          </p:nvPr>
        </p:nvSpPr>
        <p:spPr/>
        <p:txBody>
          <a:bodyPr/>
          <a:lstStyle/>
          <a:p>
            <a:r>
              <a:rPr lang="en-US"/>
              <a:t>7/19/21</a:t>
            </a:r>
          </a:p>
        </p:txBody>
      </p:sp>
      <p:sp>
        <p:nvSpPr>
          <p:cNvPr id="5" name="Footer Placeholder 4">
            <a:extLst>
              <a:ext uri="{FF2B5EF4-FFF2-40B4-BE49-F238E27FC236}">
                <a16:creationId xmlns:a16="http://schemas.microsoft.com/office/drawing/2014/main" id="{91078D18-8F30-9142-8CEA-A3DEEDB8E32A}"/>
              </a:ext>
            </a:extLst>
          </p:cNvPr>
          <p:cNvSpPr>
            <a:spLocks noGrp="1"/>
          </p:cNvSpPr>
          <p:nvPr>
            <p:ph type="ftr" sz="quarter" idx="11"/>
          </p:nvPr>
        </p:nvSpPr>
        <p:spPr/>
        <p:txBody>
          <a:bodyPr/>
          <a:lstStyle/>
          <a:p>
            <a:r>
              <a:rPr lang="en-US"/>
              <a:t>Coronagraphic Sensitivity WG -- NIRCam</a:t>
            </a:r>
          </a:p>
        </p:txBody>
      </p:sp>
      <p:sp>
        <p:nvSpPr>
          <p:cNvPr id="6" name="Slide Number Placeholder 5">
            <a:extLst>
              <a:ext uri="{FF2B5EF4-FFF2-40B4-BE49-F238E27FC236}">
                <a16:creationId xmlns:a16="http://schemas.microsoft.com/office/drawing/2014/main" id="{A12FC645-9140-1941-8CAA-2FD08F987939}"/>
              </a:ext>
            </a:extLst>
          </p:cNvPr>
          <p:cNvSpPr>
            <a:spLocks noGrp="1"/>
          </p:cNvSpPr>
          <p:nvPr>
            <p:ph type="sldNum" sz="quarter" idx="12"/>
          </p:nvPr>
        </p:nvSpPr>
        <p:spPr/>
        <p:txBody>
          <a:bodyPr/>
          <a:lstStyle/>
          <a:p>
            <a:fld id="{B844B446-5E08-9A4F-802E-E8B6FD7CEE19}" type="slidenum">
              <a:rPr lang="en-US" smtClean="0"/>
              <a:t>14</a:t>
            </a:fld>
            <a:endParaRPr lang="en-US"/>
          </a:p>
        </p:txBody>
      </p:sp>
    </p:spTree>
    <p:extLst>
      <p:ext uri="{BB962C8B-B14F-4D97-AF65-F5344CB8AC3E}">
        <p14:creationId xmlns:p14="http://schemas.microsoft.com/office/powerpoint/2010/main" val="2462315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F74B3-33A7-424E-A079-6F9E69E83121}"/>
              </a:ext>
            </a:extLst>
          </p:cNvPr>
          <p:cNvSpPr>
            <a:spLocks noGrp="1"/>
          </p:cNvSpPr>
          <p:nvPr>
            <p:ph type="title"/>
          </p:nvPr>
        </p:nvSpPr>
        <p:spPr/>
        <p:txBody>
          <a:bodyPr/>
          <a:lstStyle/>
          <a:p>
            <a:r>
              <a:rPr lang="en-US" dirty="0"/>
              <a:t>Observation Simulations</a:t>
            </a:r>
          </a:p>
        </p:txBody>
      </p:sp>
      <p:sp>
        <p:nvSpPr>
          <p:cNvPr id="3" name="Text Placeholder 2">
            <a:extLst>
              <a:ext uri="{FF2B5EF4-FFF2-40B4-BE49-F238E27FC236}">
                <a16:creationId xmlns:a16="http://schemas.microsoft.com/office/drawing/2014/main" id="{32282915-7CF0-F349-81FA-61F34E9E7E14}"/>
              </a:ext>
            </a:extLst>
          </p:cNvPr>
          <p:cNvSpPr>
            <a:spLocks noGrp="1"/>
          </p:cNvSpPr>
          <p:nvPr>
            <p:ph type="body" idx="1"/>
          </p:nvPr>
        </p:nvSpPr>
        <p:spPr/>
        <p:txBody>
          <a:bodyPr/>
          <a:lstStyle/>
          <a:p>
            <a:r>
              <a:rPr lang="en-US" dirty="0"/>
              <a:t>Using delivered OPD files (e.g., STATIC_***_</a:t>
            </a:r>
            <a:r>
              <a:rPr lang="en-US" dirty="0" err="1"/>
              <a:t>INPUT.fits</a:t>
            </a:r>
            <a:r>
              <a:rPr lang="en-US"/>
              <a:t>)</a:t>
            </a:r>
            <a:endParaRPr lang="en-US" dirty="0"/>
          </a:p>
        </p:txBody>
      </p:sp>
      <p:sp>
        <p:nvSpPr>
          <p:cNvPr id="4" name="Date Placeholder 3">
            <a:extLst>
              <a:ext uri="{FF2B5EF4-FFF2-40B4-BE49-F238E27FC236}">
                <a16:creationId xmlns:a16="http://schemas.microsoft.com/office/drawing/2014/main" id="{452BA523-A571-EB4F-9089-ACC8648AB26D}"/>
              </a:ext>
            </a:extLst>
          </p:cNvPr>
          <p:cNvSpPr>
            <a:spLocks noGrp="1"/>
          </p:cNvSpPr>
          <p:nvPr>
            <p:ph type="dt" sz="half" idx="10"/>
          </p:nvPr>
        </p:nvSpPr>
        <p:spPr/>
        <p:txBody>
          <a:bodyPr/>
          <a:lstStyle/>
          <a:p>
            <a:r>
              <a:rPr lang="en-US"/>
              <a:t>7/19/21</a:t>
            </a:r>
          </a:p>
        </p:txBody>
      </p:sp>
      <p:sp>
        <p:nvSpPr>
          <p:cNvPr id="5" name="Footer Placeholder 4">
            <a:extLst>
              <a:ext uri="{FF2B5EF4-FFF2-40B4-BE49-F238E27FC236}">
                <a16:creationId xmlns:a16="http://schemas.microsoft.com/office/drawing/2014/main" id="{C195EA93-2460-8249-94C9-F1E7F7425DC7}"/>
              </a:ext>
            </a:extLst>
          </p:cNvPr>
          <p:cNvSpPr>
            <a:spLocks noGrp="1"/>
          </p:cNvSpPr>
          <p:nvPr>
            <p:ph type="ftr" sz="quarter" idx="11"/>
          </p:nvPr>
        </p:nvSpPr>
        <p:spPr/>
        <p:txBody>
          <a:bodyPr/>
          <a:lstStyle/>
          <a:p>
            <a:r>
              <a:rPr lang="en-US"/>
              <a:t>Coronagraphic Sensitivity WG -- NIRCam</a:t>
            </a:r>
          </a:p>
        </p:txBody>
      </p:sp>
      <p:sp>
        <p:nvSpPr>
          <p:cNvPr id="6" name="Slide Number Placeholder 5">
            <a:extLst>
              <a:ext uri="{FF2B5EF4-FFF2-40B4-BE49-F238E27FC236}">
                <a16:creationId xmlns:a16="http://schemas.microsoft.com/office/drawing/2014/main" id="{63E5A769-C978-1348-A908-FB79E499197E}"/>
              </a:ext>
            </a:extLst>
          </p:cNvPr>
          <p:cNvSpPr>
            <a:spLocks noGrp="1"/>
          </p:cNvSpPr>
          <p:nvPr>
            <p:ph type="sldNum" sz="quarter" idx="12"/>
          </p:nvPr>
        </p:nvSpPr>
        <p:spPr/>
        <p:txBody>
          <a:bodyPr/>
          <a:lstStyle/>
          <a:p>
            <a:fld id="{B844B446-5E08-9A4F-802E-E8B6FD7CEE19}" type="slidenum">
              <a:rPr lang="en-US" smtClean="0"/>
              <a:t>15</a:t>
            </a:fld>
            <a:endParaRPr lang="en-US"/>
          </a:p>
        </p:txBody>
      </p:sp>
    </p:spTree>
    <p:extLst>
      <p:ext uri="{BB962C8B-B14F-4D97-AF65-F5344CB8AC3E}">
        <p14:creationId xmlns:p14="http://schemas.microsoft.com/office/powerpoint/2010/main" val="2695148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12F0B4-B82B-5C40-9142-5B58D6571319}"/>
              </a:ext>
            </a:extLst>
          </p:cNvPr>
          <p:cNvSpPr>
            <a:spLocks noGrp="1"/>
          </p:cNvSpPr>
          <p:nvPr>
            <p:ph type="title"/>
          </p:nvPr>
        </p:nvSpPr>
        <p:spPr/>
        <p:txBody>
          <a:bodyPr/>
          <a:lstStyle/>
          <a:p>
            <a:r>
              <a:rPr lang="en-US" dirty="0" err="1"/>
              <a:t>NIRCam</a:t>
            </a:r>
            <a:r>
              <a:rPr lang="en-US" dirty="0"/>
              <a:t> </a:t>
            </a:r>
            <a:r>
              <a:rPr lang="en-US" dirty="0" err="1"/>
              <a:t>Obs</a:t>
            </a:r>
            <a:r>
              <a:rPr lang="en-US" dirty="0"/>
              <a:t> Configuration</a:t>
            </a:r>
          </a:p>
        </p:txBody>
      </p:sp>
      <p:sp>
        <p:nvSpPr>
          <p:cNvPr id="5" name="Content Placeholder 4">
            <a:extLst>
              <a:ext uri="{FF2B5EF4-FFF2-40B4-BE49-F238E27FC236}">
                <a16:creationId xmlns:a16="http://schemas.microsoft.com/office/drawing/2014/main" id="{28356A22-3E76-0541-8EC8-78487D01FF35}"/>
              </a:ext>
            </a:extLst>
          </p:cNvPr>
          <p:cNvSpPr>
            <a:spLocks noGrp="1"/>
          </p:cNvSpPr>
          <p:nvPr>
            <p:ph idx="1"/>
          </p:nvPr>
        </p:nvSpPr>
        <p:spPr>
          <a:xfrm>
            <a:off x="838199" y="1825625"/>
            <a:ext cx="4203357" cy="4351338"/>
          </a:xfrm>
        </p:spPr>
        <p:txBody>
          <a:bodyPr>
            <a:normAutofit/>
          </a:bodyPr>
          <a:lstStyle/>
          <a:p>
            <a:r>
              <a:rPr lang="en-US" sz="2000" dirty="0" err="1"/>
              <a:t>NIRCam</a:t>
            </a:r>
            <a:r>
              <a:rPr lang="en-US" sz="2000" dirty="0"/>
              <a:t> </a:t>
            </a:r>
            <a:r>
              <a:rPr lang="en-US" sz="2000" dirty="0" err="1"/>
              <a:t>Coronagraphy</a:t>
            </a:r>
            <a:endParaRPr lang="en-US" sz="2000" dirty="0"/>
          </a:p>
          <a:p>
            <a:pPr lvl="1"/>
            <a:r>
              <a:rPr lang="en-US" sz="1600" dirty="0"/>
              <a:t>MASK430R + F430M</a:t>
            </a:r>
          </a:p>
          <a:p>
            <a:pPr lvl="1"/>
            <a:r>
              <a:rPr lang="en-US" sz="1600" dirty="0"/>
              <a:t>SUB320</a:t>
            </a:r>
          </a:p>
          <a:p>
            <a:pPr lvl="1"/>
            <a:r>
              <a:rPr lang="en-US" sz="1600" dirty="0"/>
              <a:t>MEDIUM8, NG=7, NINT=50</a:t>
            </a:r>
          </a:p>
          <a:p>
            <a:pPr lvl="1"/>
            <a:r>
              <a:rPr lang="en-US" sz="1600" dirty="0"/>
              <a:t>Exp time ~3600 sec</a:t>
            </a:r>
            <a:endParaRPr lang="en-US" sz="2000" dirty="0"/>
          </a:p>
          <a:p>
            <a:r>
              <a:rPr lang="en-US" sz="2000" dirty="0"/>
              <a:t>G2V source from BOSZ models</a:t>
            </a:r>
          </a:p>
          <a:p>
            <a:pPr lvl="1"/>
            <a:r>
              <a:rPr lang="en-US" sz="1800" dirty="0"/>
              <a:t>T</a:t>
            </a:r>
            <a:r>
              <a:rPr lang="en-US" sz="1800" baseline="-25000" dirty="0"/>
              <a:t>eff</a:t>
            </a:r>
            <a:r>
              <a:rPr lang="en-US" sz="1800" dirty="0"/>
              <a:t> = 5777K</a:t>
            </a:r>
          </a:p>
          <a:p>
            <a:pPr lvl="1"/>
            <a:r>
              <a:rPr lang="en-US" sz="1800" dirty="0" err="1"/>
              <a:t>log</a:t>
            </a:r>
            <a:r>
              <a:rPr lang="en-US" sz="1800" baseline="-25000" dirty="0" err="1"/>
              <a:t>g</a:t>
            </a:r>
            <a:r>
              <a:rPr lang="en-US" sz="1800" dirty="0"/>
              <a:t> = 4.43</a:t>
            </a:r>
          </a:p>
          <a:p>
            <a:pPr lvl="1"/>
            <a:r>
              <a:rPr lang="en-US" sz="1800" dirty="0"/>
              <a:t>[Fe/H] = 0</a:t>
            </a:r>
          </a:p>
          <a:p>
            <a:pPr lvl="1"/>
            <a:r>
              <a:rPr lang="en-US" sz="1800" dirty="0"/>
              <a:t>2MASS K</a:t>
            </a:r>
            <a:r>
              <a:rPr lang="en-US" sz="1800" baseline="-25000" dirty="0"/>
              <a:t>s</a:t>
            </a:r>
            <a:r>
              <a:rPr lang="en-US" sz="1800" dirty="0"/>
              <a:t> = 3.27</a:t>
            </a:r>
          </a:p>
          <a:p>
            <a:r>
              <a:rPr lang="en-US" sz="2000" dirty="0"/>
              <a:t>Corresponds to ~100 million </a:t>
            </a:r>
            <a:r>
              <a:rPr lang="en-US" sz="2000" dirty="0" err="1"/>
              <a:t>ph</a:t>
            </a:r>
            <a:r>
              <a:rPr lang="en-US" sz="2000" dirty="0"/>
              <a:t>/sec through F430M bandpass</a:t>
            </a:r>
          </a:p>
        </p:txBody>
      </p:sp>
      <p:sp>
        <p:nvSpPr>
          <p:cNvPr id="6" name="Date Placeholder 5">
            <a:extLst>
              <a:ext uri="{FF2B5EF4-FFF2-40B4-BE49-F238E27FC236}">
                <a16:creationId xmlns:a16="http://schemas.microsoft.com/office/drawing/2014/main" id="{B9919B14-6CFE-DB40-9118-CAABED89CCB9}"/>
              </a:ext>
            </a:extLst>
          </p:cNvPr>
          <p:cNvSpPr>
            <a:spLocks noGrp="1"/>
          </p:cNvSpPr>
          <p:nvPr>
            <p:ph type="dt" sz="half" idx="10"/>
          </p:nvPr>
        </p:nvSpPr>
        <p:spPr/>
        <p:txBody>
          <a:bodyPr/>
          <a:lstStyle/>
          <a:p>
            <a:r>
              <a:rPr lang="en-US"/>
              <a:t>7/19/21</a:t>
            </a:r>
          </a:p>
        </p:txBody>
      </p:sp>
      <p:sp>
        <p:nvSpPr>
          <p:cNvPr id="7" name="Footer Placeholder 6">
            <a:extLst>
              <a:ext uri="{FF2B5EF4-FFF2-40B4-BE49-F238E27FC236}">
                <a16:creationId xmlns:a16="http://schemas.microsoft.com/office/drawing/2014/main" id="{2D94C812-8E0C-7344-B1FC-2B7870FBFA1C}"/>
              </a:ext>
            </a:extLst>
          </p:cNvPr>
          <p:cNvSpPr>
            <a:spLocks noGrp="1"/>
          </p:cNvSpPr>
          <p:nvPr>
            <p:ph type="ftr" sz="quarter" idx="11"/>
          </p:nvPr>
        </p:nvSpPr>
        <p:spPr/>
        <p:txBody>
          <a:bodyPr/>
          <a:lstStyle/>
          <a:p>
            <a:r>
              <a:rPr lang="en-US"/>
              <a:t>Coronagraphic Sensitivity WG -- NIRCam</a:t>
            </a:r>
          </a:p>
        </p:txBody>
      </p:sp>
      <p:sp>
        <p:nvSpPr>
          <p:cNvPr id="8" name="Slide Number Placeholder 7">
            <a:extLst>
              <a:ext uri="{FF2B5EF4-FFF2-40B4-BE49-F238E27FC236}">
                <a16:creationId xmlns:a16="http://schemas.microsoft.com/office/drawing/2014/main" id="{6F232E49-0345-D04C-BEB9-41AC8E48EAEF}"/>
              </a:ext>
            </a:extLst>
          </p:cNvPr>
          <p:cNvSpPr>
            <a:spLocks noGrp="1"/>
          </p:cNvSpPr>
          <p:nvPr>
            <p:ph type="sldNum" sz="quarter" idx="12"/>
          </p:nvPr>
        </p:nvSpPr>
        <p:spPr/>
        <p:txBody>
          <a:bodyPr/>
          <a:lstStyle/>
          <a:p>
            <a:fld id="{B844B446-5E08-9A4F-802E-E8B6FD7CEE19}" type="slidenum">
              <a:rPr lang="en-US" smtClean="0"/>
              <a:t>16</a:t>
            </a:fld>
            <a:endParaRPr lang="en-US"/>
          </a:p>
        </p:txBody>
      </p:sp>
      <p:pic>
        <p:nvPicPr>
          <p:cNvPr id="9" name="Picture 2">
            <a:extLst>
              <a:ext uri="{FF2B5EF4-FFF2-40B4-BE49-F238E27FC236}">
                <a16:creationId xmlns:a16="http://schemas.microsoft.com/office/drawing/2014/main" id="{71038696-1C42-4842-80ED-A718ABD5EC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4551" y="1870075"/>
            <a:ext cx="6139249" cy="3804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6330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12F0B4-B82B-5C40-9142-5B58D6571319}"/>
              </a:ext>
            </a:extLst>
          </p:cNvPr>
          <p:cNvSpPr>
            <a:spLocks noGrp="1"/>
          </p:cNvSpPr>
          <p:nvPr>
            <p:ph type="title"/>
          </p:nvPr>
        </p:nvSpPr>
        <p:spPr/>
        <p:txBody>
          <a:bodyPr/>
          <a:lstStyle/>
          <a:p>
            <a:r>
              <a:rPr lang="en-US" dirty="0" err="1"/>
              <a:t>NIRCam</a:t>
            </a:r>
            <a:r>
              <a:rPr lang="en-US" dirty="0"/>
              <a:t> </a:t>
            </a:r>
            <a:r>
              <a:rPr lang="en-US" dirty="0" err="1"/>
              <a:t>Obs</a:t>
            </a:r>
            <a:r>
              <a:rPr lang="en-US" dirty="0"/>
              <a:t> Configuration</a:t>
            </a:r>
          </a:p>
        </p:txBody>
      </p:sp>
      <p:sp>
        <p:nvSpPr>
          <p:cNvPr id="5" name="Content Placeholder 4">
            <a:extLst>
              <a:ext uri="{FF2B5EF4-FFF2-40B4-BE49-F238E27FC236}">
                <a16:creationId xmlns:a16="http://schemas.microsoft.com/office/drawing/2014/main" id="{28356A22-3E76-0541-8EC8-78487D01FF35}"/>
              </a:ext>
            </a:extLst>
          </p:cNvPr>
          <p:cNvSpPr>
            <a:spLocks noGrp="1"/>
          </p:cNvSpPr>
          <p:nvPr>
            <p:ph idx="1"/>
          </p:nvPr>
        </p:nvSpPr>
        <p:spPr>
          <a:xfrm>
            <a:off x="838199" y="1825625"/>
            <a:ext cx="4203357" cy="4351338"/>
          </a:xfrm>
        </p:spPr>
        <p:txBody>
          <a:bodyPr>
            <a:normAutofit/>
          </a:bodyPr>
          <a:lstStyle/>
          <a:p>
            <a:r>
              <a:rPr lang="en-US" sz="2000" dirty="0" err="1"/>
              <a:t>NIRCam</a:t>
            </a:r>
            <a:r>
              <a:rPr lang="en-US" sz="2000" dirty="0"/>
              <a:t> </a:t>
            </a:r>
            <a:r>
              <a:rPr lang="en-US" sz="2000" dirty="0" err="1"/>
              <a:t>Coronagraphy</a:t>
            </a:r>
            <a:endParaRPr lang="en-US" sz="2000" dirty="0"/>
          </a:p>
          <a:p>
            <a:pPr lvl="1"/>
            <a:r>
              <a:rPr lang="en-US" sz="1600" dirty="0"/>
              <a:t>MASK430R + F430M</a:t>
            </a:r>
          </a:p>
          <a:p>
            <a:pPr lvl="1"/>
            <a:r>
              <a:rPr lang="en-US" sz="1600" dirty="0"/>
              <a:t>SUB320</a:t>
            </a:r>
          </a:p>
          <a:p>
            <a:pPr lvl="1"/>
            <a:r>
              <a:rPr lang="en-US" sz="1600" dirty="0"/>
              <a:t>MEDIUM8, NG=7, NINT=50</a:t>
            </a:r>
          </a:p>
          <a:p>
            <a:pPr lvl="1"/>
            <a:r>
              <a:rPr lang="en-US" sz="1600" dirty="0"/>
              <a:t>Exp time ~3600 sec</a:t>
            </a:r>
            <a:endParaRPr lang="en-US" sz="2000" dirty="0"/>
          </a:p>
          <a:p>
            <a:r>
              <a:rPr lang="en-US" sz="2000" dirty="0"/>
              <a:t>G2V source from BOSZ models</a:t>
            </a:r>
          </a:p>
          <a:p>
            <a:pPr lvl="1"/>
            <a:r>
              <a:rPr lang="en-US" sz="1800" dirty="0"/>
              <a:t>T</a:t>
            </a:r>
            <a:r>
              <a:rPr lang="en-US" sz="1800" baseline="-25000" dirty="0"/>
              <a:t>eff</a:t>
            </a:r>
            <a:r>
              <a:rPr lang="en-US" sz="1800" dirty="0"/>
              <a:t> = 5777K</a:t>
            </a:r>
          </a:p>
          <a:p>
            <a:pPr lvl="1"/>
            <a:r>
              <a:rPr lang="en-US" sz="1800" dirty="0" err="1"/>
              <a:t>log</a:t>
            </a:r>
            <a:r>
              <a:rPr lang="en-US" sz="1800" baseline="-25000" dirty="0" err="1"/>
              <a:t>g</a:t>
            </a:r>
            <a:r>
              <a:rPr lang="en-US" sz="1800" dirty="0"/>
              <a:t> = 4.43</a:t>
            </a:r>
          </a:p>
          <a:p>
            <a:pPr lvl="1"/>
            <a:r>
              <a:rPr lang="en-US" sz="1800" dirty="0"/>
              <a:t>[Fe/H] = 0</a:t>
            </a:r>
          </a:p>
          <a:p>
            <a:pPr lvl="1"/>
            <a:r>
              <a:rPr lang="en-US" sz="1800" dirty="0"/>
              <a:t>2MASS K</a:t>
            </a:r>
            <a:r>
              <a:rPr lang="en-US" sz="1800" baseline="-25000" dirty="0"/>
              <a:t>s</a:t>
            </a:r>
            <a:r>
              <a:rPr lang="en-US" sz="1800" dirty="0"/>
              <a:t> = 3.27</a:t>
            </a:r>
          </a:p>
          <a:p>
            <a:r>
              <a:rPr lang="en-US" sz="2000" dirty="0"/>
              <a:t>Corresponds to ~100 million </a:t>
            </a:r>
            <a:r>
              <a:rPr lang="en-US" sz="2000" dirty="0" err="1"/>
              <a:t>ph</a:t>
            </a:r>
            <a:r>
              <a:rPr lang="en-US" sz="2000" dirty="0"/>
              <a:t>/sec through F430M bandpass</a:t>
            </a:r>
          </a:p>
        </p:txBody>
      </p:sp>
      <p:sp>
        <p:nvSpPr>
          <p:cNvPr id="6" name="Date Placeholder 5">
            <a:extLst>
              <a:ext uri="{FF2B5EF4-FFF2-40B4-BE49-F238E27FC236}">
                <a16:creationId xmlns:a16="http://schemas.microsoft.com/office/drawing/2014/main" id="{B9919B14-6CFE-DB40-9118-CAABED89CCB9}"/>
              </a:ext>
            </a:extLst>
          </p:cNvPr>
          <p:cNvSpPr>
            <a:spLocks noGrp="1"/>
          </p:cNvSpPr>
          <p:nvPr>
            <p:ph type="dt" sz="half" idx="10"/>
          </p:nvPr>
        </p:nvSpPr>
        <p:spPr/>
        <p:txBody>
          <a:bodyPr/>
          <a:lstStyle/>
          <a:p>
            <a:r>
              <a:rPr lang="en-US"/>
              <a:t>7/19/21</a:t>
            </a:r>
          </a:p>
        </p:txBody>
      </p:sp>
      <p:sp>
        <p:nvSpPr>
          <p:cNvPr id="7" name="Footer Placeholder 6">
            <a:extLst>
              <a:ext uri="{FF2B5EF4-FFF2-40B4-BE49-F238E27FC236}">
                <a16:creationId xmlns:a16="http://schemas.microsoft.com/office/drawing/2014/main" id="{2D94C812-8E0C-7344-B1FC-2B7870FBFA1C}"/>
              </a:ext>
            </a:extLst>
          </p:cNvPr>
          <p:cNvSpPr>
            <a:spLocks noGrp="1"/>
          </p:cNvSpPr>
          <p:nvPr>
            <p:ph type="ftr" sz="quarter" idx="11"/>
          </p:nvPr>
        </p:nvSpPr>
        <p:spPr/>
        <p:txBody>
          <a:bodyPr/>
          <a:lstStyle/>
          <a:p>
            <a:r>
              <a:rPr lang="en-US"/>
              <a:t>Coronagraphic Sensitivity WG -- NIRCam</a:t>
            </a:r>
          </a:p>
        </p:txBody>
      </p:sp>
      <p:sp>
        <p:nvSpPr>
          <p:cNvPr id="8" name="Slide Number Placeholder 7">
            <a:extLst>
              <a:ext uri="{FF2B5EF4-FFF2-40B4-BE49-F238E27FC236}">
                <a16:creationId xmlns:a16="http://schemas.microsoft.com/office/drawing/2014/main" id="{6F232E49-0345-D04C-BEB9-41AC8E48EAEF}"/>
              </a:ext>
            </a:extLst>
          </p:cNvPr>
          <p:cNvSpPr>
            <a:spLocks noGrp="1"/>
          </p:cNvSpPr>
          <p:nvPr>
            <p:ph type="sldNum" sz="quarter" idx="12"/>
          </p:nvPr>
        </p:nvSpPr>
        <p:spPr/>
        <p:txBody>
          <a:bodyPr/>
          <a:lstStyle/>
          <a:p>
            <a:fld id="{B844B446-5E08-9A4F-802E-E8B6FD7CEE19}" type="slidenum">
              <a:rPr lang="en-US" smtClean="0"/>
              <a:t>17</a:t>
            </a:fld>
            <a:endParaRPr lang="en-US"/>
          </a:p>
        </p:txBody>
      </p:sp>
      <p:pic>
        <p:nvPicPr>
          <p:cNvPr id="3" name="Picture 2">
            <a:extLst>
              <a:ext uri="{FF2B5EF4-FFF2-40B4-BE49-F238E27FC236}">
                <a16:creationId xmlns:a16="http://schemas.microsoft.com/office/drawing/2014/main" id="{2E02F943-6F19-9245-BDC6-6B102FDC06A2}"/>
              </a:ext>
            </a:extLst>
          </p:cNvPr>
          <p:cNvPicPr>
            <a:picLocks noChangeAspect="1"/>
          </p:cNvPicPr>
          <p:nvPr/>
        </p:nvPicPr>
        <p:blipFill rotWithShape="1">
          <a:blip r:embed="rId3"/>
          <a:srcRect t="7700" r="29162"/>
          <a:stretch/>
        </p:blipFill>
        <p:spPr>
          <a:xfrm>
            <a:off x="5188329" y="1690688"/>
            <a:ext cx="6165472" cy="4068548"/>
          </a:xfrm>
          <a:prstGeom prst="rect">
            <a:avLst/>
          </a:prstGeom>
        </p:spPr>
      </p:pic>
    </p:spTree>
    <p:extLst>
      <p:ext uri="{BB962C8B-B14F-4D97-AF65-F5344CB8AC3E}">
        <p14:creationId xmlns:p14="http://schemas.microsoft.com/office/powerpoint/2010/main" val="3656106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85C168-B5CF-584B-ADE5-1CEBD2781528}"/>
              </a:ext>
            </a:extLst>
          </p:cNvPr>
          <p:cNvSpPr>
            <a:spLocks noGrp="1"/>
          </p:cNvSpPr>
          <p:nvPr>
            <p:ph type="title"/>
          </p:nvPr>
        </p:nvSpPr>
        <p:spPr/>
        <p:txBody>
          <a:bodyPr/>
          <a:lstStyle/>
          <a:p>
            <a:r>
              <a:rPr lang="en-US" dirty="0"/>
              <a:t>Results – Base Case (&lt;</a:t>
            </a:r>
            <a:r>
              <a:rPr lang="en-US" dirty="0" err="1"/>
              <a:t>dWFE</a:t>
            </a:r>
            <a:r>
              <a:rPr lang="en-US" dirty="0"/>
              <a:t>&gt; = 0.7 nm)</a:t>
            </a:r>
          </a:p>
        </p:txBody>
      </p:sp>
      <p:sp>
        <p:nvSpPr>
          <p:cNvPr id="4" name="Date Placeholder 3">
            <a:extLst>
              <a:ext uri="{FF2B5EF4-FFF2-40B4-BE49-F238E27FC236}">
                <a16:creationId xmlns:a16="http://schemas.microsoft.com/office/drawing/2014/main" id="{B2D14DDF-F812-554A-B1F3-2E2EA1C2ACDF}"/>
              </a:ext>
            </a:extLst>
          </p:cNvPr>
          <p:cNvSpPr>
            <a:spLocks noGrp="1"/>
          </p:cNvSpPr>
          <p:nvPr>
            <p:ph type="dt" sz="half" idx="10"/>
          </p:nvPr>
        </p:nvSpPr>
        <p:spPr/>
        <p:txBody>
          <a:bodyPr/>
          <a:lstStyle/>
          <a:p>
            <a:r>
              <a:rPr lang="en-US"/>
              <a:t>7/19/21</a:t>
            </a:r>
          </a:p>
        </p:txBody>
      </p:sp>
      <p:sp>
        <p:nvSpPr>
          <p:cNvPr id="5" name="Footer Placeholder 4">
            <a:extLst>
              <a:ext uri="{FF2B5EF4-FFF2-40B4-BE49-F238E27FC236}">
                <a16:creationId xmlns:a16="http://schemas.microsoft.com/office/drawing/2014/main" id="{11DCD4DF-8B50-6142-BA14-FB6C089DD1CA}"/>
              </a:ext>
            </a:extLst>
          </p:cNvPr>
          <p:cNvSpPr>
            <a:spLocks noGrp="1"/>
          </p:cNvSpPr>
          <p:nvPr>
            <p:ph type="ftr" sz="quarter" idx="11"/>
          </p:nvPr>
        </p:nvSpPr>
        <p:spPr/>
        <p:txBody>
          <a:bodyPr/>
          <a:lstStyle/>
          <a:p>
            <a:r>
              <a:rPr lang="en-US"/>
              <a:t>Coronagraphic Sensitivity WG -- NIRCam</a:t>
            </a:r>
          </a:p>
        </p:txBody>
      </p:sp>
      <p:sp>
        <p:nvSpPr>
          <p:cNvPr id="6" name="Slide Number Placeholder 5">
            <a:extLst>
              <a:ext uri="{FF2B5EF4-FFF2-40B4-BE49-F238E27FC236}">
                <a16:creationId xmlns:a16="http://schemas.microsoft.com/office/drawing/2014/main" id="{6B3839DF-99F5-D145-A269-16ED10E46690}"/>
              </a:ext>
            </a:extLst>
          </p:cNvPr>
          <p:cNvSpPr>
            <a:spLocks noGrp="1"/>
          </p:cNvSpPr>
          <p:nvPr>
            <p:ph type="sldNum" sz="quarter" idx="12"/>
          </p:nvPr>
        </p:nvSpPr>
        <p:spPr/>
        <p:txBody>
          <a:bodyPr/>
          <a:lstStyle/>
          <a:p>
            <a:fld id="{B844B446-5E08-9A4F-802E-E8B6FD7CEE19}" type="slidenum">
              <a:rPr lang="en-US" smtClean="0"/>
              <a:t>18</a:t>
            </a:fld>
            <a:endParaRPr lang="en-US"/>
          </a:p>
        </p:txBody>
      </p:sp>
      <p:pic>
        <p:nvPicPr>
          <p:cNvPr id="12" name="Picture 11">
            <a:extLst>
              <a:ext uri="{FF2B5EF4-FFF2-40B4-BE49-F238E27FC236}">
                <a16:creationId xmlns:a16="http://schemas.microsoft.com/office/drawing/2014/main" id="{48B7D5E3-7E33-774A-B918-136DEB52C553}"/>
              </a:ext>
            </a:extLst>
          </p:cNvPr>
          <p:cNvPicPr>
            <a:picLocks noChangeAspect="1"/>
          </p:cNvPicPr>
          <p:nvPr/>
        </p:nvPicPr>
        <p:blipFill>
          <a:blip r:embed="rId3"/>
          <a:stretch>
            <a:fillRect/>
          </a:stretch>
        </p:blipFill>
        <p:spPr>
          <a:xfrm>
            <a:off x="0" y="2172947"/>
            <a:ext cx="12192000" cy="3701143"/>
          </a:xfrm>
          <a:prstGeom prst="rect">
            <a:avLst/>
          </a:prstGeom>
        </p:spPr>
      </p:pic>
    </p:spTree>
    <p:extLst>
      <p:ext uri="{BB962C8B-B14F-4D97-AF65-F5344CB8AC3E}">
        <p14:creationId xmlns:p14="http://schemas.microsoft.com/office/powerpoint/2010/main" val="809942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CC6B1-1E49-5F43-8A53-DDA1E0232939}"/>
              </a:ext>
            </a:extLst>
          </p:cNvPr>
          <p:cNvSpPr>
            <a:spLocks noGrp="1"/>
          </p:cNvSpPr>
          <p:nvPr>
            <p:ph type="title"/>
          </p:nvPr>
        </p:nvSpPr>
        <p:spPr/>
        <p:txBody>
          <a:bodyPr/>
          <a:lstStyle/>
          <a:p>
            <a:r>
              <a:rPr lang="en-US" dirty="0"/>
              <a:t>Results – Nominal (&lt;</a:t>
            </a:r>
            <a:r>
              <a:rPr lang="en-US" dirty="0" err="1"/>
              <a:t>dWFE</a:t>
            </a:r>
            <a:r>
              <a:rPr lang="en-US" dirty="0"/>
              <a:t>&gt; = 1.3 nm)</a:t>
            </a:r>
          </a:p>
        </p:txBody>
      </p:sp>
      <p:sp>
        <p:nvSpPr>
          <p:cNvPr id="3" name="Date Placeholder 2">
            <a:extLst>
              <a:ext uri="{FF2B5EF4-FFF2-40B4-BE49-F238E27FC236}">
                <a16:creationId xmlns:a16="http://schemas.microsoft.com/office/drawing/2014/main" id="{3B369BC9-C6F2-1542-AD77-EA3A78C678AD}"/>
              </a:ext>
            </a:extLst>
          </p:cNvPr>
          <p:cNvSpPr>
            <a:spLocks noGrp="1"/>
          </p:cNvSpPr>
          <p:nvPr>
            <p:ph type="dt" sz="half" idx="10"/>
          </p:nvPr>
        </p:nvSpPr>
        <p:spPr/>
        <p:txBody>
          <a:bodyPr/>
          <a:lstStyle/>
          <a:p>
            <a:r>
              <a:rPr lang="en-US"/>
              <a:t>7/19/21</a:t>
            </a:r>
          </a:p>
        </p:txBody>
      </p:sp>
      <p:sp>
        <p:nvSpPr>
          <p:cNvPr id="4" name="Footer Placeholder 3">
            <a:extLst>
              <a:ext uri="{FF2B5EF4-FFF2-40B4-BE49-F238E27FC236}">
                <a16:creationId xmlns:a16="http://schemas.microsoft.com/office/drawing/2014/main" id="{065E79DA-645C-944E-84D8-4F5CF1D5861C}"/>
              </a:ext>
            </a:extLst>
          </p:cNvPr>
          <p:cNvSpPr>
            <a:spLocks noGrp="1"/>
          </p:cNvSpPr>
          <p:nvPr>
            <p:ph type="ftr" sz="quarter" idx="11"/>
          </p:nvPr>
        </p:nvSpPr>
        <p:spPr/>
        <p:txBody>
          <a:bodyPr/>
          <a:lstStyle/>
          <a:p>
            <a:r>
              <a:rPr lang="en-US"/>
              <a:t>Coronagraphic Sensitivity WG -- NIRCam</a:t>
            </a:r>
          </a:p>
        </p:txBody>
      </p:sp>
      <p:sp>
        <p:nvSpPr>
          <p:cNvPr id="5" name="Slide Number Placeholder 4">
            <a:extLst>
              <a:ext uri="{FF2B5EF4-FFF2-40B4-BE49-F238E27FC236}">
                <a16:creationId xmlns:a16="http://schemas.microsoft.com/office/drawing/2014/main" id="{01ABE58D-1959-F448-A6FD-313375849EC3}"/>
              </a:ext>
            </a:extLst>
          </p:cNvPr>
          <p:cNvSpPr>
            <a:spLocks noGrp="1"/>
          </p:cNvSpPr>
          <p:nvPr>
            <p:ph type="sldNum" sz="quarter" idx="12"/>
          </p:nvPr>
        </p:nvSpPr>
        <p:spPr/>
        <p:txBody>
          <a:bodyPr/>
          <a:lstStyle/>
          <a:p>
            <a:fld id="{B844B446-5E08-9A4F-802E-E8B6FD7CEE19}" type="slidenum">
              <a:rPr lang="en-US" smtClean="0"/>
              <a:t>19</a:t>
            </a:fld>
            <a:endParaRPr lang="en-US"/>
          </a:p>
        </p:txBody>
      </p:sp>
      <p:pic>
        <p:nvPicPr>
          <p:cNvPr id="7" name="Picture 6">
            <a:extLst>
              <a:ext uri="{FF2B5EF4-FFF2-40B4-BE49-F238E27FC236}">
                <a16:creationId xmlns:a16="http://schemas.microsoft.com/office/drawing/2014/main" id="{3324631F-8AEA-D641-8B40-958F19C4230A}"/>
              </a:ext>
            </a:extLst>
          </p:cNvPr>
          <p:cNvPicPr>
            <a:picLocks noChangeAspect="1"/>
          </p:cNvPicPr>
          <p:nvPr/>
        </p:nvPicPr>
        <p:blipFill>
          <a:blip r:embed="rId3"/>
          <a:stretch>
            <a:fillRect/>
          </a:stretch>
        </p:blipFill>
        <p:spPr>
          <a:xfrm>
            <a:off x="0" y="2172947"/>
            <a:ext cx="12192000" cy="3701143"/>
          </a:xfrm>
          <a:prstGeom prst="rect">
            <a:avLst/>
          </a:prstGeom>
        </p:spPr>
      </p:pic>
    </p:spTree>
    <p:extLst>
      <p:ext uri="{BB962C8B-B14F-4D97-AF65-F5344CB8AC3E}">
        <p14:creationId xmlns:p14="http://schemas.microsoft.com/office/powerpoint/2010/main" val="1654280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EC331-0510-BB45-B0E5-3BFABD85C722}"/>
              </a:ext>
            </a:extLst>
          </p:cNvPr>
          <p:cNvSpPr>
            <a:spLocks noGrp="1"/>
          </p:cNvSpPr>
          <p:nvPr>
            <p:ph type="title"/>
          </p:nvPr>
        </p:nvSpPr>
        <p:spPr/>
        <p:txBody>
          <a:bodyPr/>
          <a:lstStyle/>
          <a:p>
            <a:r>
              <a:rPr lang="en-US" dirty="0"/>
              <a:t>Comparison to </a:t>
            </a:r>
            <a:br>
              <a:rPr lang="en-US" dirty="0"/>
            </a:br>
            <a:r>
              <a:rPr lang="en-US" dirty="0" err="1"/>
              <a:t>WebbPSF</a:t>
            </a:r>
            <a:r>
              <a:rPr lang="en-US" dirty="0"/>
              <a:t> Defaults</a:t>
            </a:r>
          </a:p>
        </p:txBody>
      </p:sp>
      <p:sp>
        <p:nvSpPr>
          <p:cNvPr id="3" name="Text Placeholder 2">
            <a:extLst>
              <a:ext uri="{FF2B5EF4-FFF2-40B4-BE49-F238E27FC236}">
                <a16:creationId xmlns:a16="http://schemas.microsoft.com/office/drawing/2014/main" id="{03F660DB-4378-BC4E-BF51-0A5E53740AF1}"/>
              </a:ext>
            </a:extLst>
          </p:cNvPr>
          <p:cNvSpPr>
            <a:spLocks noGrp="1"/>
          </p:cNvSpPr>
          <p:nvPr>
            <p:ph type="body" idx="1"/>
          </p:nvPr>
        </p:nvSpPr>
        <p:spPr/>
        <p:txBody>
          <a:bodyPr/>
          <a:lstStyle/>
          <a:p>
            <a:r>
              <a:rPr lang="en-US" dirty="0"/>
              <a:t>OTE OPDs and PSFs</a:t>
            </a:r>
          </a:p>
        </p:txBody>
      </p:sp>
      <p:sp>
        <p:nvSpPr>
          <p:cNvPr id="4" name="Date Placeholder 3">
            <a:extLst>
              <a:ext uri="{FF2B5EF4-FFF2-40B4-BE49-F238E27FC236}">
                <a16:creationId xmlns:a16="http://schemas.microsoft.com/office/drawing/2014/main" id="{4446A5AB-1540-DD49-944B-273BDDBC7485}"/>
              </a:ext>
            </a:extLst>
          </p:cNvPr>
          <p:cNvSpPr>
            <a:spLocks noGrp="1"/>
          </p:cNvSpPr>
          <p:nvPr>
            <p:ph type="dt" sz="half" idx="10"/>
          </p:nvPr>
        </p:nvSpPr>
        <p:spPr/>
        <p:txBody>
          <a:bodyPr/>
          <a:lstStyle/>
          <a:p>
            <a:r>
              <a:rPr lang="en-US"/>
              <a:t>7/19/21</a:t>
            </a:r>
          </a:p>
        </p:txBody>
      </p:sp>
      <p:sp>
        <p:nvSpPr>
          <p:cNvPr id="5" name="Footer Placeholder 4">
            <a:extLst>
              <a:ext uri="{FF2B5EF4-FFF2-40B4-BE49-F238E27FC236}">
                <a16:creationId xmlns:a16="http://schemas.microsoft.com/office/drawing/2014/main" id="{150E728D-81FC-1E44-A32E-12C9D208309B}"/>
              </a:ext>
            </a:extLst>
          </p:cNvPr>
          <p:cNvSpPr>
            <a:spLocks noGrp="1"/>
          </p:cNvSpPr>
          <p:nvPr>
            <p:ph type="ftr" sz="quarter" idx="11"/>
          </p:nvPr>
        </p:nvSpPr>
        <p:spPr/>
        <p:txBody>
          <a:bodyPr/>
          <a:lstStyle/>
          <a:p>
            <a:r>
              <a:rPr lang="en-US"/>
              <a:t>Coronagraphic Sensitivity WG -- NIRCam</a:t>
            </a:r>
          </a:p>
        </p:txBody>
      </p:sp>
      <p:sp>
        <p:nvSpPr>
          <p:cNvPr id="6" name="Slide Number Placeholder 5">
            <a:extLst>
              <a:ext uri="{FF2B5EF4-FFF2-40B4-BE49-F238E27FC236}">
                <a16:creationId xmlns:a16="http://schemas.microsoft.com/office/drawing/2014/main" id="{08182D87-2305-6D42-A08C-4B677A1358DF}"/>
              </a:ext>
            </a:extLst>
          </p:cNvPr>
          <p:cNvSpPr>
            <a:spLocks noGrp="1"/>
          </p:cNvSpPr>
          <p:nvPr>
            <p:ph type="sldNum" sz="quarter" idx="12"/>
          </p:nvPr>
        </p:nvSpPr>
        <p:spPr/>
        <p:txBody>
          <a:bodyPr/>
          <a:lstStyle/>
          <a:p>
            <a:fld id="{B844B446-5E08-9A4F-802E-E8B6FD7CEE19}" type="slidenum">
              <a:rPr lang="en-US" smtClean="0"/>
              <a:t>2</a:t>
            </a:fld>
            <a:endParaRPr lang="en-US"/>
          </a:p>
        </p:txBody>
      </p:sp>
    </p:spTree>
    <p:extLst>
      <p:ext uri="{BB962C8B-B14F-4D97-AF65-F5344CB8AC3E}">
        <p14:creationId xmlns:p14="http://schemas.microsoft.com/office/powerpoint/2010/main" val="2377080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6455C-24AB-7B4D-B803-E9F1D0044F4A}"/>
              </a:ext>
            </a:extLst>
          </p:cNvPr>
          <p:cNvSpPr>
            <a:spLocks noGrp="1"/>
          </p:cNvSpPr>
          <p:nvPr>
            <p:ph type="title"/>
          </p:nvPr>
        </p:nvSpPr>
        <p:spPr/>
        <p:txBody>
          <a:bodyPr/>
          <a:lstStyle/>
          <a:p>
            <a:r>
              <a:rPr lang="en-US" dirty="0"/>
              <a:t>Results – Requirements (&lt;</a:t>
            </a:r>
            <a:r>
              <a:rPr lang="en-US" dirty="0" err="1"/>
              <a:t>dWFE</a:t>
            </a:r>
            <a:r>
              <a:rPr lang="en-US" dirty="0"/>
              <a:t>&gt; = 3.5 nm)</a:t>
            </a:r>
          </a:p>
        </p:txBody>
      </p:sp>
      <p:sp>
        <p:nvSpPr>
          <p:cNvPr id="3" name="Date Placeholder 2">
            <a:extLst>
              <a:ext uri="{FF2B5EF4-FFF2-40B4-BE49-F238E27FC236}">
                <a16:creationId xmlns:a16="http://schemas.microsoft.com/office/drawing/2014/main" id="{50C93095-A976-4B4B-A910-FE01FC274B4A}"/>
              </a:ext>
            </a:extLst>
          </p:cNvPr>
          <p:cNvSpPr>
            <a:spLocks noGrp="1"/>
          </p:cNvSpPr>
          <p:nvPr>
            <p:ph type="dt" sz="half" idx="10"/>
          </p:nvPr>
        </p:nvSpPr>
        <p:spPr/>
        <p:txBody>
          <a:bodyPr/>
          <a:lstStyle/>
          <a:p>
            <a:r>
              <a:rPr lang="en-US"/>
              <a:t>7/19/21</a:t>
            </a:r>
          </a:p>
        </p:txBody>
      </p:sp>
      <p:sp>
        <p:nvSpPr>
          <p:cNvPr id="4" name="Footer Placeholder 3">
            <a:extLst>
              <a:ext uri="{FF2B5EF4-FFF2-40B4-BE49-F238E27FC236}">
                <a16:creationId xmlns:a16="http://schemas.microsoft.com/office/drawing/2014/main" id="{8156B42B-4A42-E142-86B2-153E9DBAAE3B}"/>
              </a:ext>
            </a:extLst>
          </p:cNvPr>
          <p:cNvSpPr>
            <a:spLocks noGrp="1"/>
          </p:cNvSpPr>
          <p:nvPr>
            <p:ph type="ftr" sz="quarter" idx="11"/>
          </p:nvPr>
        </p:nvSpPr>
        <p:spPr/>
        <p:txBody>
          <a:bodyPr/>
          <a:lstStyle/>
          <a:p>
            <a:r>
              <a:rPr lang="en-US"/>
              <a:t>Coronagraphic Sensitivity WG -- NIRCam</a:t>
            </a:r>
          </a:p>
        </p:txBody>
      </p:sp>
      <p:sp>
        <p:nvSpPr>
          <p:cNvPr id="5" name="Slide Number Placeholder 4">
            <a:extLst>
              <a:ext uri="{FF2B5EF4-FFF2-40B4-BE49-F238E27FC236}">
                <a16:creationId xmlns:a16="http://schemas.microsoft.com/office/drawing/2014/main" id="{0E8F6094-BF0B-614F-B9D3-EB5E049070BB}"/>
              </a:ext>
            </a:extLst>
          </p:cNvPr>
          <p:cNvSpPr>
            <a:spLocks noGrp="1"/>
          </p:cNvSpPr>
          <p:nvPr>
            <p:ph type="sldNum" sz="quarter" idx="12"/>
          </p:nvPr>
        </p:nvSpPr>
        <p:spPr/>
        <p:txBody>
          <a:bodyPr/>
          <a:lstStyle/>
          <a:p>
            <a:fld id="{B844B446-5E08-9A4F-802E-E8B6FD7CEE19}" type="slidenum">
              <a:rPr lang="en-US" smtClean="0"/>
              <a:t>20</a:t>
            </a:fld>
            <a:endParaRPr lang="en-US"/>
          </a:p>
        </p:txBody>
      </p:sp>
      <p:pic>
        <p:nvPicPr>
          <p:cNvPr id="7" name="Picture 6">
            <a:extLst>
              <a:ext uri="{FF2B5EF4-FFF2-40B4-BE49-F238E27FC236}">
                <a16:creationId xmlns:a16="http://schemas.microsoft.com/office/drawing/2014/main" id="{78366D22-E832-D641-A66A-0CF1214B2A0B}"/>
              </a:ext>
            </a:extLst>
          </p:cNvPr>
          <p:cNvPicPr>
            <a:picLocks noChangeAspect="1"/>
          </p:cNvPicPr>
          <p:nvPr/>
        </p:nvPicPr>
        <p:blipFill>
          <a:blip r:embed="rId3"/>
          <a:stretch>
            <a:fillRect/>
          </a:stretch>
        </p:blipFill>
        <p:spPr>
          <a:xfrm>
            <a:off x="0" y="2172947"/>
            <a:ext cx="12192000" cy="3701143"/>
          </a:xfrm>
          <a:prstGeom prst="rect">
            <a:avLst/>
          </a:prstGeom>
        </p:spPr>
      </p:pic>
    </p:spTree>
    <p:extLst>
      <p:ext uri="{BB962C8B-B14F-4D97-AF65-F5344CB8AC3E}">
        <p14:creationId xmlns:p14="http://schemas.microsoft.com/office/powerpoint/2010/main" val="21968037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D38D5-3613-3B4C-94AA-D198D6314F2A}"/>
              </a:ext>
            </a:extLst>
          </p:cNvPr>
          <p:cNvSpPr>
            <a:spLocks noGrp="1"/>
          </p:cNvSpPr>
          <p:nvPr>
            <p:ph type="title"/>
          </p:nvPr>
        </p:nvSpPr>
        <p:spPr/>
        <p:txBody>
          <a:bodyPr/>
          <a:lstStyle/>
          <a:p>
            <a:r>
              <a:rPr lang="en-US" dirty="0"/>
              <a:t>Noise Components</a:t>
            </a:r>
          </a:p>
        </p:txBody>
      </p:sp>
      <p:sp>
        <p:nvSpPr>
          <p:cNvPr id="6" name="Content Placeholder 5">
            <a:extLst>
              <a:ext uri="{FF2B5EF4-FFF2-40B4-BE49-F238E27FC236}">
                <a16:creationId xmlns:a16="http://schemas.microsoft.com/office/drawing/2014/main" id="{10E07348-F19D-F143-B41C-48CC37B3C7AA}"/>
              </a:ext>
            </a:extLst>
          </p:cNvPr>
          <p:cNvSpPr>
            <a:spLocks noGrp="1"/>
          </p:cNvSpPr>
          <p:nvPr>
            <p:ph idx="1"/>
          </p:nvPr>
        </p:nvSpPr>
        <p:spPr>
          <a:xfrm>
            <a:off x="838200" y="1825625"/>
            <a:ext cx="4668376" cy="4351338"/>
          </a:xfrm>
        </p:spPr>
        <p:txBody>
          <a:bodyPr>
            <a:normAutofit/>
          </a:bodyPr>
          <a:lstStyle/>
          <a:p>
            <a:r>
              <a:rPr lang="en-US" dirty="0"/>
              <a:t>Want to disentangle contributions from:</a:t>
            </a:r>
          </a:p>
          <a:p>
            <a:pPr lvl="1"/>
            <a:r>
              <a:rPr lang="en-US" dirty="0"/>
              <a:t>WFE drift noise</a:t>
            </a:r>
          </a:p>
          <a:p>
            <a:pPr lvl="1"/>
            <a:r>
              <a:rPr lang="en-US" dirty="0"/>
              <a:t>Jitter</a:t>
            </a:r>
          </a:p>
          <a:p>
            <a:pPr lvl="1"/>
            <a:r>
              <a:rPr lang="en-US" dirty="0"/>
              <a:t>TA offsets</a:t>
            </a:r>
          </a:p>
          <a:p>
            <a:r>
              <a:rPr lang="en-US" dirty="0"/>
              <a:t>Calculate RMS of sci-ref differenced images</a:t>
            </a:r>
          </a:p>
          <a:p>
            <a:r>
              <a:rPr lang="en-US" dirty="0"/>
              <a:t>Generate contrast curves</a:t>
            </a:r>
          </a:p>
          <a:p>
            <a:r>
              <a:rPr lang="en-US" dirty="0"/>
              <a:t>Right: Case of jitter=0, TA=0.</a:t>
            </a:r>
          </a:p>
        </p:txBody>
      </p:sp>
      <p:sp>
        <p:nvSpPr>
          <p:cNvPr id="3" name="Date Placeholder 2">
            <a:extLst>
              <a:ext uri="{FF2B5EF4-FFF2-40B4-BE49-F238E27FC236}">
                <a16:creationId xmlns:a16="http://schemas.microsoft.com/office/drawing/2014/main" id="{2BFCFFDA-CE5D-2248-9224-4A90669FA31D}"/>
              </a:ext>
            </a:extLst>
          </p:cNvPr>
          <p:cNvSpPr>
            <a:spLocks noGrp="1"/>
          </p:cNvSpPr>
          <p:nvPr>
            <p:ph type="dt" sz="half" idx="10"/>
          </p:nvPr>
        </p:nvSpPr>
        <p:spPr/>
        <p:txBody>
          <a:bodyPr/>
          <a:lstStyle/>
          <a:p>
            <a:r>
              <a:rPr lang="en-US"/>
              <a:t>7/19/21</a:t>
            </a:r>
          </a:p>
        </p:txBody>
      </p:sp>
      <p:sp>
        <p:nvSpPr>
          <p:cNvPr id="4" name="Footer Placeholder 3">
            <a:extLst>
              <a:ext uri="{FF2B5EF4-FFF2-40B4-BE49-F238E27FC236}">
                <a16:creationId xmlns:a16="http://schemas.microsoft.com/office/drawing/2014/main" id="{31F889FE-C9A4-8F44-ACDD-6174A053DEEC}"/>
              </a:ext>
            </a:extLst>
          </p:cNvPr>
          <p:cNvSpPr>
            <a:spLocks noGrp="1"/>
          </p:cNvSpPr>
          <p:nvPr>
            <p:ph type="ftr" sz="quarter" idx="11"/>
          </p:nvPr>
        </p:nvSpPr>
        <p:spPr/>
        <p:txBody>
          <a:bodyPr/>
          <a:lstStyle/>
          <a:p>
            <a:r>
              <a:rPr lang="en-US"/>
              <a:t>Coronagraphic Sensitivity WG -- NIRCam</a:t>
            </a:r>
          </a:p>
        </p:txBody>
      </p:sp>
      <p:sp>
        <p:nvSpPr>
          <p:cNvPr id="5" name="Slide Number Placeholder 4">
            <a:extLst>
              <a:ext uri="{FF2B5EF4-FFF2-40B4-BE49-F238E27FC236}">
                <a16:creationId xmlns:a16="http://schemas.microsoft.com/office/drawing/2014/main" id="{AF67A8B1-7726-4149-BE8C-CD8E84F30391}"/>
              </a:ext>
            </a:extLst>
          </p:cNvPr>
          <p:cNvSpPr>
            <a:spLocks noGrp="1"/>
          </p:cNvSpPr>
          <p:nvPr>
            <p:ph type="sldNum" sz="quarter" idx="12"/>
          </p:nvPr>
        </p:nvSpPr>
        <p:spPr/>
        <p:txBody>
          <a:bodyPr/>
          <a:lstStyle/>
          <a:p>
            <a:fld id="{B844B446-5E08-9A4F-802E-E8B6FD7CEE19}" type="slidenum">
              <a:rPr lang="en-US" smtClean="0"/>
              <a:t>21</a:t>
            </a:fld>
            <a:endParaRPr lang="en-US"/>
          </a:p>
        </p:txBody>
      </p:sp>
      <p:pic>
        <p:nvPicPr>
          <p:cNvPr id="12" name="Picture 11">
            <a:extLst>
              <a:ext uri="{FF2B5EF4-FFF2-40B4-BE49-F238E27FC236}">
                <a16:creationId xmlns:a16="http://schemas.microsoft.com/office/drawing/2014/main" id="{9AFDC69E-9946-CE45-9528-F529C7C8777E}"/>
              </a:ext>
            </a:extLst>
          </p:cNvPr>
          <p:cNvPicPr>
            <a:picLocks noChangeAspect="1"/>
          </p:cNvPicPr>
          <p:nvPr/>
        </p:nvPicPr>
        <p:blipFill>
          <a:blip r:embed="rId3"/>
          <a:srcRect/>
          <a:stretch/>
        </p:blipFill>
        <p:spPr>
          <a:xfrm>
            <a:off x="5506576" y="1359635"/>
            <a:ext cx="6499570" cy="4549699"/>
          </a:xfrm>
          <a:prstGeom prst="rect">
            <a:avLst/>
          </a:prstGeom>
        </p:spPr>
      </p:pic>
    </p:spTree>
    <p:extLst>
      <p:ext uri="{BB962C8B-B14F-4D97-AF65-F5344CB8AC3E}">
        <p14:creationId xmlns:p14="http://schemas.microsoft.com/office/powerpoint/2010/main" val="36324532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5DCBA1-8EC2-8A4D-A225-73C281D3F024}"/>
              </a:ext>
            </a:extLst>
          </p:cNvPr>
          <p:cNvSpPr>
            <a:spLocks noGrp="1"/>
          </p:cNvSpPr>
          <p:nvPr>
            <p:ph type="dt" sz="half" idx="10"/>
          </p:nvPr>
        </p:nvSpPr>
        <p:spPr/>
        <p:txBody>
          <a:bodyPr/>
          <a:lstStyle/>
          <a:p>
            <a:r>
              <a:rPr lang="en-US"/>
              <a:t>7/19/21</a:t>
            </a:r>
          </a:p>
        </p:txBody>
      </p:sp>
      <p:sp>
        <p:nvSpPr>
          <p:cNvPr id="3" name="Footer Placeholder 2">
            <a:extLst>
              <a:ext uri="{FF2B5EF4-FFF2-40B4-BE49-F238E27FC236}">
                <a16:creationId xmlns:a16="http://schemas.microsoft.com/office/drawing/2014/main" id="{754BF520-B8F6-8048-AFEF-FFF0C01C8818}"/>
              </a:ext>
            </a:extLst>
          </p:cNvPr>
          <p:cNvSpPr>
            <a:spLocks noGrp="1"/>
          </p:cNvSpPr>
          <p:nvPr>
            <p:ph type="ftr" sz="quarter" idx="11"/>
          </p:nvPr>
        </p:nvSpPr>
        <p:spPr/>
        <p:txBody>
          <a:bodyPr/>
          <a:lstStyle/>
          <a:p>
            <a:r>
              <a:rPr lang="en-US"/>
              <a:t>Coronagraphic Sensitivity WG -- NIRCam</a:t>
            </a:r>
          </a:p>
        </p:txBody>
      </p:sp>
      <p:sp>
        <p:nvSpPr>
          <p:cNvPr id="4" name="Slide Number Placeholder 3">
            <a:extLst>
              <a:ext uri="{FF2B5EF4-FFF2-40B4-BE49-F238E27FC236}">
                <a16:creationId xmlns:a16="http://schemas.microsoft.com/office/drawing/2014/main" id="{9A33DA35-D3E4-5747-A607-5AA795573F45}"/>
              </a:ext>
            </a:extLst>
          </p:cNvPr>
          <p:cNvSpPr>
            <a:spLocks noGrp="1"/>
          </p:cNvSpPr>
          <p:nvPr>
            <p:ph type="sldNum" sz="quarter" idx="12"/>
          </p:nvPr>
        </p:nvSpPr>
        <p:spPr/>
        <p:txBody>
          <a:bodyPr/>
          <a:lstStyle/>
          <a:p>
            <a:fld id="{B844B446-5E08-9A4F-802E-E8B6FD7CEE19}" type="slidenum">
              <a:rPr lang="en-US" smtClean="0"/>
              <a:t>22</a:t>
            </a:fld>
            <a:endParaRPr lang="en-US"/>
          </a:p>
        </p:txBody>
      </p:sp>
      <p:pic>
        <p:nvPicPr>
          <p:cNvPr id="10" name="Picture 9">
            <a:extLst>
              <a:ext uri="{FF2B5EF4-FFF2-40B4-BE49-F238E27FC236}">
                <a16:creationId xmlns:a16="http://schemas.microsoft.com/office/drawing/2014/main" id="{61CA158C-9C84-854D-A37C-8F2E98FE9F79}"/>
              </a:ext>
            </a:extLst>
          </p:cNvPr>
          <p:cNvPicPr>
            <a:picLocks noChangeAspect="1"/>
          </p:cNvPicPr>
          <p:nvPr/>
        </p:nvPicPr>
        <p:blipFill>
          <a:blip r:embed="rId2"/>
          <a:srcRect/>
          <a:stretch/>
        </p:blipFill>
        <p:spPr>
          <a:xfrm>
            <a:off x="0" y="0"/>
            <a:ext cx="6356350" cy="6356350"/>
          </a:xfrm>
          <a:prstGeom prst="rect">
            <a:avLst/>
          </a:prstGeom>
        </p:spPr>
      </p:pic>
      <p:pic>
        <p:nvPicPr>
          <p:cNvPr id="11" name="Picture 10">
            <a:extLst>
              <a:ext uri="{FF2B5EF4-FFF2-40B4-BE49-F238E27FC236}">
                <a16:creationId xmlns:a16="http://schemas.microsoft.com/office/drawing/2014/main" id="{A5A49497-137C-3A4B-9E50-BAA8F7056DE1}"/>
              </a:ext>
            </a:extLst>
          </p:cNvPr>
          <p:cNvPicPr>
            <a:picLocks noChangeAspect="1"/>
          </p:cNvPicPr>
          <p:nvPr/>
        </p:nvPicPr>
        <p:blipFill>
          <a:blip r:embed="rId3"/>
          <a:srcRect/>
          <a:stretch/>
        </p:blipFill>
        <p:spPr>
          <a:xfrm>
            <a:off x="6356350" y="2271395"/>
            <a:ext cx="5835650" cy="4084954"/>
          </a:xfrm>
          <a:prstGeom prst="rect">
            <a:avLst/>
          </a:prstGeom>
        </p:spPr>
      </p:pic>
      <p:sp>
        <p:nvSpPr>
          <p:cNvPr id="12" name="Content Placeholder 5">
            <a:extLst>
              <a:ext uri="{FF2B5EF4-FFF2-40B4-BE49-F238E27FC236}">
                <a16:creationId xmlns:a16="http://schemas.microsoft.com/office/drawing/2014/main" id="{4F08DE3B-85B0-6E4C-8D9A-1913882B2839}"/>
              </a:ext>
            </a:extLst>
          </p:cNvPr>
          <p:cNvSpPr txBox="1">
            <a:spLocks/>
          </p:cNvSpPr>
          <p:nvPr/>
        </p:nvSpPr>
        <p:spPr>
          <a:xfrm>
            <a:off x="6356349" y="315758"/>
            <a:ext cx="5597757" cy="19556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Average OPD drifts (nm RMS)</a:t>
            </a:r>
          </a:p>
          <a:p>
            <a:pPr lvl="1"/>
            <a:r>
              <a:rPr lang="en-US" dirty="0"/>
              <a:t>Best, Nom, Req = (0.7, 1.3, 3.5)</a:t>
            </a:r>
          </a:p>
          <a:p>
            <a:r>
              <a:rPr lang="en-US" dirty="0"/>
              <a:t>Jitter &amp; TA dominate residual speckle noise and contrast</a:t>
            </a:r>
          </a:p>
        </p:txBody>
      </p:sp>
    </p:spTree>
    <p:extLst>
      <p:ext uri="{BB962C8B-B14F-4D97-AF65-F5344CB8AC3E}">
        <p14:creationId xmlns:p14="http://schemas.microsoft.com/office/powerpoint/2010/main" val="2291834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BFCFFDA-CE5D-2248-9224-4A90669FA31D}"/>
              </a:ext>
            </a:extLst>
          </p:cNvPr>
          <p:cNvSpPr>
            <a:spLocks noGrp="1"/>
          </p:cNvSpPr>
          <p:nvPr>
            <p:ph type="dt" sz="half" idx="10"/>
          </p:nvPr>
        </p:nvSpPr>
        <p:spPr/>
        <p:txBody>
          <a:bodyPr/>
          <a:lstStyle/>
          <a:p>
            <a:r>
              <a:rPr lang="en-US"/>
              <a:t>7/19/21</a:t>
            </a:r>
          </a:p>
        </p:txBody>
      </p:sp>
      <p:sp>
        <p:nvSpPr>
          <p:cNvPr id="4" name="Footer Placeholder 3">
            <a:extLst>
              <a:ext uri="{FF2B5EF4-FFF2-40B4-BE49-F238E27FC236}">
                <a16:creationId xmlns:a16="http://schemas.microsoft.com/office/drawing/2014/main" id="{31F889FE-C9A4-8F44-ACDD-6174A053DEEC}"/>
              </a:ext>
            </a:extLst>
          </p:cNvPr>
          <p:cNvSpPr>
            <a:spLocks noGrp="1"/>
          </p:cNvSpPr>
          <p:nvPr>
            <p:ph type="ftr" sz="quarter" idx="11"/>
          </p:nvPr>
        </p:nvSpPr>
        <p:spPr/>
        <p:txBody>
          <a:bodyPr/>
          <a:lstStyle/>
          <a:p>
            <a:r>
              <a:rPr lang="en-US"/>
              <a:t>Coronagraphic Sensitivity WG -- NIRCam</a:t>
            </a:r>
          </a:p>
        </p:txBody>
      </p:sp>
      <p:sp>
        <p:nvSpPr>
          <p:cNvPr id="5" name="Slide Number Placeholder 4">
            <a:extLst>
              <a:ext uri="{FF2B5EF4-FFF2-40B4-BE49-F238E27FC236}">
                <a16:creationId xmlns:a16="http://schemas.microsoft.com/office/drawing/2014/main" id="{AF67A8B1-7726-4149-BE8C-CD8E84F30391}"/>
              </a:ext>
            </a:extLst>
          </p:cNvPr>
          <p:cNvSpPr>
            <a:spLocks noGrp="1"/>
          </p:cNvSpPr>
          <p:nvPr>
            <p:ph type="sldNum" sz="quarter" idx="12"/>
          </p:nvPr>
        </p:nvSpPr>
        <p:spPr/>
        <p:txBody>
          <a:bodyPr/>
          <a:lstStyle/>
          <a:p>
            <a:fld id="{B844B446-5E08-9A4F-802E-E8B6FD7CEE19}" type="slidenum">
              <a:rPr lang="en-US" smtClean="0"/>
              <a:t>23</a:t>
            </a:fld>
            <a:endParaRPr lang="en-US"/>
          </a:p>
        </p:txBody>
      </p:sp>
      <p:pic>
        <p:nvPicPr>
          <p:cNvPr id="16" name="Picture 15">
            <a:extLst>
              <a:ext uri="{FF2B5EF4-FFF2-40B4-BE49-F238E27FC236}">
                <a16:creationId xmlns:a16="http://schemas.microsoft.com/office/drawing/2014/main" id="{635F2C02-4BFF-9E4A-B541-7F641A563F82}"/>
              </a:ext>
            </a:extLst>
          </p:cNvPr>
          <p:cNvPicPr>
            <a:picLocks noChangeAspect="1"/>
          </p:cNvPicPr>
          <p:nvPr/>
        </p:nvPicPr>
        <p:blipFill>
          <a:blip r:embed="rId3"/>
          <a:srcRect/>
          <a:stretch/>
        </p:blipFill>
        <p:spPr>
          <a:xfrm>
            <a:off x="1646555" y="0"/>
            <a:ext cx="8898890" cy="6356350"/>
          </a:xfrm>
          <a:prstGeom prst="rect">
            <a:avLst/>
          </a:prstGeom>
        </p:spPr>
      </p:pic>
      <p:cxnSp>
        <p:nvCxnSpPr>
          <p:cNvPr id="18" name="Straight Arrow Connector 17">
            <a:extLst>
              <a:ext uri="{FF2B5EF4-FFF2-40B4-BE49-F238E27FC236}">
                <a16:creationId xmlns:a16="http://schemas.microsoft.com/office/drawing/2014/main" id="{AE1C907E-07F9-0648-B271-E66067BCCFC7}"/>
              </a:ext>
            </a:extLst>
          </p:cNvPr>
          <p:cNvCxnSpPr>
            <a:cxnSpLocks/>
          </p:cNvCxnSpPr>
          <p:nvPr/>
        </p:nvCxnSpPr>
        <p:spPr>
          <a:xfrm>
            <a:off x="1438507" y="1120697"/>
            <a:ext cx="0" cy="4616605"/>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6188D7F-F629-4943-86F8-54736A8BA943}"/>
              </a:ext>
            </a:extLst>
          </p:cNvPr>
          <p:cNvSpPr txBox="1"/>
          <p:nvPr/>
        </p:nvSpPr>
        <p:spPr>
          <a:xfrm>
            <a:off x="1011545" y="1951542"/>
            <a:ext cx="461665" cy="2453267"/>
          </a:xfrm>
          <a:prstGeom prst="rect">
            <a:avLst/>
          </a:prstGeom>
          <a:noFill/>
        </p:spPr>
        <p:txBody>
          <a:bodyPr vert="vert270" wrap="square" rtlCol="0">
            <a:spAutoFit/>
          </a:bodyPr>
          <a:lstStyle/>
          <a:p>
            <a:pPr algn="ctr"/>
            <a:r>
              <a:rPr lang="en-US" dirty="0">
                <a:solidFill>
                  <a:schemeClr val="accent1"/>
                </a:solidFill>
              </a:rPr>
              <a:t>WFE Drift + Jitter</a:t>
            </a:r>
          </a:p>
        </p:txBody>
      </p:sp>
      <p:cxnSp>
        <p:nvCxnSpPr>
          <p:cNvPr id="20" name="Straight Arrow Connector 19">
            <a:extLst>
              <a:ext uri="{FF2B5EF4-FFF2-40B4-BE49-F238E27FC236}">
                <a16:creationId xmlns:a16="http://schemas.microsoft.com/office/drawing/2014/main" id="{6C1FFA66-3076-B745-8195-DAF20E2CE662}"/>
              </a:ext>
            </a:extLst>
          </p:cNvPr>
          <p:cNvCxnSpPr>
            <a:cxnSpLocks/>
          </p:cNvCxnSpPr>
          <p:nvPr/>
        </p:nvCxnSpPr>
        <p:spPr>
          <a:xfrm>
            <a:off x="3111190" y="5871117"/>
            <a:ext cx="5898995" cy="0"/>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643B86-6EB6-6441-8293-6E591708BD0D}"/>
              </a:ext>
            </a:extLst>
          </p:cNvPr>
          <p:cNvSpPr txBox="1"/>
          <p:nvPr/>
        </p:nvSpPr>
        <p:spPr>
          <a:xfrm>
            <a:off x="4783873" y="5535238"/>
            <a:ext cx="2587084" cy="369332"/>
          </a:xfrm>
          <a:prstGeom prst="rect">
            <a:avLst/>
          </a:prstGeom>
          <a:noFill/>
        </p:spPr>
        <p:txBody>
          <a:bodyPr wrap="square" rtlCol="0">
            <a:spAutoFit/>
          </a:bodyPr>
          <a:lstStyle/>
          <a:p>
            <a:pPr algn="ctr"/>
            <a:r>
              <a:rPr lang="en-US" dirty="0">
                <a:solidFill>
                  <a:schemeClr val="accent1"/>
                </a:solidFill>
              </a:rPr>
              <a:t>TA Offset</a:t>
            </a:r>
          </a:p>
        </p:txBody>
      </p:sp>
    </p:spTree>
    <p:extLst>
      <p:ext uri="{BB962C8B-B14F-4D97-AF65-F5344CB8AC3E}">
        <p14:creationId xmlns:p14="http://schemas.microsoft.com/office/powerpoint/2010/main" val="1891808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BFCFFDA-CE5D-2248-9224-4A90669FA31D}"/>
              </a:ext>
            </a:extLst>
          </p:cNvPr>
          <p:cNvSpPr>
            <a:spLocks noGrp="1"/>
          </p:cNvSpPr>
          <p:nvPr>
            <p:ph type="dt" sz="half" idx="10"/>
          </p:nvPr>
        </p:nvSpPr>
        <p:spPr/>
        <p:txBody>
          <a:bodyPr/>
          <a:lstStyle/>
          <a:p>
            <a:r>
              <a:rPr lang="en-US"/>
              <a:t>7/19/21</a:t>
            </a:r>
          </a:p>
        </p:txBody>
      </p:sp>
      <p:sp>
        <p:nvSpPr>
          <p:cNvPr id="4" name="Footer Placeholder 3">
            <a:extLst>
              <a:ext uri="{FF2B5EF4-FFF2-40B4-BE49-F238E27FC236}">
                <a16:creationId xmlns:a16="http://schemas.microsoft.com/office/drawing/2014/main" id="{31F889FE-C9A4-8F44-ACDD-6174A053DEEC}"/>
              </a:ext>
            </a:extLst>
          </p:cNvPr>
          <p:cNvSpPr>
            <a:spLocks noGrp="1"/>
          </p:cNvSpPr>
          <p:nvPr>
            <p:ph type="ftr" sz="quarter" idx="11"/>
          </p:nvPr>
        </p:nvSpPr>
        <p:spPr/>
        <p:txBody>
          <a:bodyPr/>
          <a:lstStyle/>
          <a:p>
            <a:r>
              <a:rPr lang="en-US"/>
              <a:t>Coronagraphic Sensitivity WG -- NIRCam</a:t>
            </a:r>
          </a:p>
        </p:txBody>
      </p:sp>
      <p:sp>
        <p:nvSpPr>
          <p:cNvPr id="5" name="Slide Number Placeholder 4">
            <a:extLst>
              <a:ext uri="{FF2B5EF4-FFF2-40B4-BE49-F238E27FC236}">
                <a16:creationId xmlns:a16="http://schemas.microsoft.com/office/drawing/2014/main" id="{AF67A8B1-7726-4149-BE8C-CD8E84F30391}"/>
              </a:ext>
            </a:extLst>
          </p:cNvPr>
          <p:cNvSpPr>
            <a:spLocks noGrp="1"/>
          </p:cNvSpPr>
          <p:nvPr>
            <p:ph type="sldNum" sz="quarter" idx="12"/>
          </p:nvPr>
        </p:nvSpPr>
        <p:spPr/>
        <p:txBody>
          <a:bodyPr/>
          <a:lstStyle/>
          <a:p>
            <a:fld id="{B844B446-5E08-9A4F-802E-E8B6FD7CEE19}" type="slidenum">
              <a:rPr lang="en-US" smtClean="0"/>
              <a:t>24</a:t>
            </a:fld>
            <a:endParaRPr lang="en-US"/>
          </a:p>
        </p:txBody>
      </p:sp>
      <p:pic>
        <p:nvPicPr>
          <p:cNvPr id="16" name="Picture 15">
            <a:extLst>
              <a:ext uri="{FF2B5EF4-FFF2-40B4-BE49-F238E27FC236}">
                <a16:creationId xmlns:a16="http://schemas.microsoft.com/office/drawing/2014/main" id="{635F2C02-4BFF-9E4A-B541-7F641A563F82}"/>
              </a:ext>
            </a:extLst>
          </p:cNvPr>
          <p:cNvPicPr>
            <a:picLocks noChangeAspect="1"/>
          </p:cNvPicPr>
          <p:nvPr/>
        </p:nvPicPr>
        <p:blipFill>
          <a:blip r:embed="rId3"/>
          <a:srcRect/>
          <a:stretch/>
        </p:blipFill>
        <p:spPr>
          <a:xfrm>
            <a:off x="1646555" y="0"/>
            <a:ext cx="8898890" cy="6356350"/>
          </a:xfrm>
          <a:prstGeom prst="rect">
            <a:avLst/>
          </a:prstGeom>
        </p:spPr>
      </p:pic>
      <p:cxnSp>
        <p:nvCxnSpPr>
          <p:cNvPr id="10" name="Straight Arrow Connector 9">
            <a:extLst>
              <a:ext uri="{FF2B5EF4-FFF2-40B4-BE49-F238E27FC236}">
                <a16:creationId xmlns:a16="http://schemas.microsoft.com/office/drawing/2014/main" id="{CC580579-7BB2-984B-B6E3-6B0EFEFD4FF4}"/>
              </a:ext>
            </a:extLst>
          </p:cNvPr>
          <p:cNvCxnSpPr>
            <a:cxnSpLocks/>
          </p:cNvCxnSpPr>
          <p:nvPr/>
        </p:nvCxnSpPr>
        <p:spPr>
          <a:xfrm>
            <a:off x="1438507" y="1120697"/>
            <a:ext cx="0" cy="4616605"/>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AC42AE1-BC0C-AA4C-AED4-50810721F1FB}"/>
              </a:ext>
            </a:extLst>
          </p:cNvPr>
          <p:cNvSpPr txBox="1"/>
          <p:nvPr/>
        </p:nvSpPr>
        <p:spPr>
          <a:xfrm>
            <a:off x="1011545" y="1951542"/>
            <a:ext cx="461665" cy="2453267"/>
          </a:xfrm>
          <a:prstGeom prst="rect">
            <a:avLst/>
          </a:prstGeom>
          <a:noFill/>
        </p:spPr>
        <p:txBody>
          <a:bodyPr vert="vert270" wrap="square" rtlCol="0">
            <a:spAutoFit/>
          </a:bodyPr>
          <a:lstStyle/>
          <a:p>
            <a:pPr algn="ctr"/>
            <a:r>
              <a:rPr lang="en-US" dirty="0">
                <a:solidFill>
                  <a:schemeClr val="accent1"/>
                </a:solidFill>
              </a:rPr>
              <a:t>Jitter</a:t>
            </a:r>
          </a:p>
        </p:txBody>
      </p:sp>
      <p:cxnSp>
        <p:nvCxnSpPr>
          <p:cNvPr id="12" name="Straight Arrow Connector 11">
            <a:extLst>
              <a:ext uri="{FF2B5EF4-FFF2-40B4-BE49-F238E27FC236}">
                <a16:creationId xmlns:a16="http://schemas.microsoft.com/office/drawing/2014/main" id="{1B354BFA-3B56-E74A-A492-087EDFD93823}"/>
              </a:ext>
            </a:extLst>
          </p:cNvPr>
          <p:cNvCxnSpPr>
            <a:cxnSpLocks/>
          </p:cNvCxnSpPr>
          <p:nvPr/>
        </p:nvCxnSpPr>
        <p:spPr>
          <a:xfrm>
            <a:off x="3111190" y="5871117"/>
            <a:ext cx="5898995" cy="0"/>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61CECA0-182C-E54B-8CA8-B724DBB38ABD}"/>
              </a:ext>
            </a:extLst>
          </p:cNvPr>
          <p:cNvSpPr txBox="1"/>
          <p:nvPr/>
        </p:nvSpPr>
        <p:spPr>
          <a:xfrm>
            <a:off x="4783873" y="5535238"/>
            <a:ext cx="2587084" cy="369332"/>
          </a:xfrm>
          <a:prstGeom prst="rect">
            <a:avLst/>
          </a:prstGeom>
          <a:noFill/>
        </p:spPr>
        <p:txBody>
          <a:bodyPr wrap="square" rtlCol="0">
            <a:spAutoFit/>
          </a:bodyPr>
          <a:lstStyle/>
          <a:p>
            <a:pPr algn="ctr"/>
            <a:r>
              <a:rPr lang="en-US" dirty="0">
                <a:solidFill>
                  <a:schemeClr val="accent1"/>
                </a:solidFill>
              </a:rPr>
              <a:t>TA Offset</a:t>
            </a:r>
          </a:p>
        </p:txBody>
      </p:sp>
    </p:spTree>
    <p:extLst>
      <p:ext uri="{BB962C8B-B14F-4D97-AF65-F5344CB8AC3E}">
        <p14:creationId xmlns:p14="http://schemas.microsoft.com/office/powerpoint/2010/main" val="39481055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BFCFFDA-CE5D-2248-9224-4A90669FA31D}"/>
              </a:ext>
            </a:extLst>
          </p:cNvPr>
          <p:cNvSpPr>
            <a:spLocks noGrp="1"/>
          </p:cNvSpPr>
          <p:nvPr>
            <p:ph type="dt" sz="half" idx="10"/>
          </p:nvPr>
        </p:nvSpPr>
        <p:spPr/>
        <p:txBody>
          <a:bodyPr/>
          <a:lstStyle/>
          <a:p>
            <a:r>
              <a:rPr lang="en-US"/>
              <a:t>7/19/21</a:t>
            </a:r>
          </a:p>
        </p:txBody>
      </p:sp>
      <p:sp>
        <p:nvSpPr>
          <p:cNvPr id="4" name="Footer Placeholder 3">
            <a:extLst>
              <a:ext uri="{FF2B5EF4-FFF2-40B4-BE49-F238E27FC236}">
                <a16:creationId xmlns:a16="http://schemas.microsoft.com/office/drawing/2014/main" id="{31F889FE-C9A4-8F44-ACDD-6174A053DEEC}"/>
              </a:ext>
            </a:extLst>
          </p:cNvPr>
          <p:cNvSpPr>
            <a:spLocks noGrp="1"/>
          </p:cNvSpPr>
          <p:nvPr>
            <p:ph type="ftr" sz="quarter" idx="11"/>
          </p:nvPr>
        </p:nvSpPr>
        <p:spPr/>
        <p:txBody>
          <a:bodyPr/>
          <a:lstStyle/>
          <a:p>
            <a:r>
              <a:rPr lang="en-US"/>
              <a:t>Coronagraphic Sensitivity WG -- NIRCam</a:t>
            </a:r>
          </a:p>
        </p:txBody>
      </p:sp>
      <p:sp>
        <p:nvSpPr>
          <p:cNvPr id="5" name="Slide Number Placeholder 4">
            <a:extLst>
              <a:ext uri="{FF2B5EF4-FFF2-40B4-BE49-F238E27FC236}">
                <a16:creationId xmlns:a16="http://schemas.microsoft.com/office/drawing/2014/main" id="{AF67A8B1-7726-4149-BE8C-CD8E84F30391}"/>
              </a:ext>
            </a:extLst>
          </p:cNvPr>
          <p:cNvSpPr>
            <a:spLocks noGrp="1"/>
          </p:cNvSpPr>
          <p:nvPr>
            <p:ph type="sldNum" sz="quarter" idx="12"/>
          </p:nvPr>
        </p:nvSpPr>
        <p:spPr/>
        <p:txBody>
          <a:bodyPr/>
          <a:lstStyle/>
          <a:p>
            <a:fld id="{B844B446-5E08-9A4F-802E-E8B6FD7CEE19}" type="slidenum">
              <a:rPr lang="en-US" smtClean="0"/>
              <a:t>25</a:t>
            </a:fld>
            <a:endParaRPr lang="en-US"/>
          </a:p>
        </p:txBody>
      </p:sp>
      <p:pic>
        <p:nvPicPr>
          <p:cNvPr id="16" name="Picture 15">
            <a:extLst>
              <a:ext uri="{FF2B5EF4-FFF2-40B4-BE49-F238E27FC236}">
                <a16:creationId xmlns:a16="http://schemas.microsoft.com/office/drawing/2014/main" id="{635F2C02-4BFF-9E4A-B541-7F641A563F82}"/>
              </a:ext>
            </a:extLst>
          </p:cNvPr>
          <p:cNvPicPr>
            <a:picLocks noChangeAspect="1"/>
          </p:cNvPicPr>
          <p:nvPr/>
        </p:nvPicPr>
        <p:blipFill>
          <a:blip r:embed="rId3"/>
          <a:srcRect/>
          <a:stretch/>
        </p:blipFill>
        <p:spPr>
          <a:xfrm>
            <a:off x="1646555" y="0"/>
            <a:ext cx="8898890" cy="6356350"/>
          </a:xfrm>
          <a:prstGeom prst="rect">
            <a:avLst/>
          </a:prstGeom>
        </p:spPr>
      </p:pic>
      <p:cxnSp>
        <p:nvCxnSpPr>
          <p:cNvPr id="19" name="Straight Arrow Connector 18">
            <a:extLst>
              <a:ext uri="{FF2B5EF4-FFF2-40B4-BE49-F238E27FC236}">
                <a16:creationId xmlns:a16="http://schemas.microsoft.com/office/drawing/2014/main" id="{ED167AC8-CCC6-F24B-A111-87BB143DD208}"/>
              </a:ext>
            </a:extLst>
          </p:cNvPr>
          <p:cNvCxnSpPr>
            <a:cxnSpLocks/>
          </p:cNvCxnSpPr>
          <p:nvPr/>
        </p:nvCxnSpPr>
        <p:spPr>
          <a:xfrm>
            <a:off x="1438507" y="1120697"/>
            <a:ext cx="0" cy="4616605"/>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B08D818-8490-A34F-82D7-B80A9F82C873}"/>
              </a:ext>
            </a:extLst>
          </p:cNvPr>
          <p:cNvSpPr txBox="1"/>
          <p:nvPr/>
        </p:nvSpPr>
        <p:spPr>
          <a:xfrm>
            <a:off x="1011545" y="1951542"/>
            <a:ext cx="461665" cy="2453267"/>
          </a:xfrm>
          <a:prstGeom prst="rect">
            <a:avLst/>
          </a:prstGeom>
          <a:noFill/>
        </p:spPr>
        <p:txBody>
          <a:bodyPr vert="vert270" wrap="square" rtlCol="0">
            <a:spAutoFit/>
          </a:bodyPr>
          <a:lstStyle/>
          <a:p>
            <a:pPr algn="ctr"/>
            <a:r>
              <a:rPr lang="en-US" dirty="0">
                <a:solidFill>
                  <a:schemeClr val="accent1"/>
                </a:solidFill>
              </a:rPr>
              <a:t>Jitter</a:t>
            </a:r>
          </a:p>
        </p:txBody>
      </p:sp>
      <p:cxnSp>
        <p:nvCxnSpPr>
          <p:cNvPr id="21" name="Straight Arrow Connector 20">
            <a:extLst>
              <a:ext uri="{FF2B5EF4-FFF2-40B4-BE49-F238E27FC236}">
                <a16:creationId xmlns:a16="http://schemas.microsoft.com/office/drawing/2014/main" id="{714B82C9-CBEE-0941-96E1-22E696E2021B}"/>
              </a:ext>
            </a:extLst>
          </p:cNvPr>
          <p:cNvCxnSpPr>
            <a:cxnSpLocks/>
          </p:cNvCxnSpPr>
          <p:nvPr/>
        </p:nvCxnSpPr>
        <p:spPr>
          <a:xfrm>
            <a:off x="3111190" y="5871117"/>
            <a:ext cx="5898995" cy="0"/>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F8D171D-06C8-A24E-8AC1-77EF82900EEF}"/>
              </a:ext>
            </a:extLst>
          </p:cNvPr>
          <p:cNvSpPr txBox="1"/>
          <p:nvPr/>
        </p:nvSpPr>
        <p:spPr>
          <a:xfrm>
            <a:off x="4783873" y="5535238"/>
            <a:ext cx="2587084" cy="369332"/>
          </a:xfrm>
          <a:prstGeom prst="rect">
            <a:avLst/>
          </a:prstGeom>
          <a:noFill/>
        </p:spPr>
        <p:txBody>
          <a:bodyPr wrap="square" rtlCol="0">
            <a:spAutoFit/>
          </a:bodyPr>
          <a:lstStyle/>
          <a:p>
            <a:pPr algn="ctr"/>
            <a:r>
              <a:rPr lang="en-US" dirty="0">
                <a:solidFill>
                  <a:schemeClr val="accent1"/>
                </a:solidFill>
              </a:rPr>
              <a:t>TA Offset</a:t>
            </a:r>
          </a:p>
        </p:txBody>
      </p:sp>
    </p:spTree>
    <p:extLst>
      <p:ext uri="{BB962C8B-B14F-4D97-AF65-F5344CB8AC3E}">
        <p14:creationId xmlns:p14="http://schemas.microsoft.com/office/powerpoint/2010/main" val="924016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BFCFFDA-CE5D-2248-9224-4A90669FA31D}"/>
              </a:ext>
            </a:extLst>
          </p:cNvPr>
          <p:cNvSpPr>
            <a:spLocks noGrp="1"/>
          </p:cNvSpPr>
          <p:nvPr>
            <p:ph type="dt" sz="half" idx="10"/>
          </p:nvPr>
        </p:nvSpPr>
        <p:spPr/>
        <p:txBody>
          <a:bodyPr/>
          <a:lstStyle/>
          <a:p>
            <a:r>
              <a:rPr lang="en-US"/>
              <a:t>7/19/21</a:t>
            </a:r>
          </a:p>
        </p:txBody>
      </p:sp>
      <p:sp>
        <p:nvSpPr>
          <p:cNvPr id="4" name="Footer Placeholder 3">
            <a:extLst>
              <a:ext uri="{FF2B5EF4-FFF2-40B4-BE49-F238E27FC236}">
                <a16:creationId xmlns:a16="http://schemas.microsoft.com/office/drawing/2014/main" id="{31F889FE-C9A4-8F44-ACDD-6174A053DEEC}"/>
              </a:ext>
            </a:extLst>
          </p:cNvPr>
          <p:cNvSpPr>
            <a:spLocks noGrp="1"/>
          </p:cNvSpPr>
          <p:nvPr>
            <p:ph type="ftr" sz="quarter" idx="11"/>
          </p:nvPr>
        </p:nvSpPr>
        <p:spPr/>
        <p:txBody>
          <a:bodyPr/>
          <a:lstStyle/>
          <a:p>
            <a:r>
              <a:rPr lang="en-US"/>
              <a:t>Coronagraphic Sensitivity WG -- NIRCam</a:t>
            </a:r>
          </a:p>
        </p:txBody>
      </p:sp>
      <p:sp>
        <p:nvSpPr>
          <p:cNvPr id="5" name="Slide Number Placeholder 4">
            <a:extLst>
              <a:ext uri="{FF2B5EF4-FFF2-40B4-BE49-F238E27FC236}">
                <a16:creationId xmlns:a16="http://schemas.microsoft.com/office/drawing/2014/main" id="{AF67A8B1-7726-4149-BE8C-CD8E84F30391}"/>
              </a:ext>
            </a:extLst>
          </p:cNvPr>
          <p:cNvSpPr>
            <a:spLocks noGrp="1"/>
          </p:cNvSpPr>
          <p:nvPr>
            <p:ph type="sldNum" sz="quarter" idx="12"/>
          </p:nvPr>
        </p:nvSpPr>
        <p:spPr/>
        <p:txBody>
          <a:bodyPr/>
          <a:lstStyle/>
          <a:p>
            <a:fld id="{B844B446-5E08-9A4F-802E-E8B6FD7CEE19}" type="slidenum">
              <a:rPr lang="en-US" smtClean="0"/>
              <a:t>26</a:t>
            </a:fld>
            <a:endParaRPr lang="en-US"/>
          </a:p>
        </p:txBody>
      </p:sp>
      <p:pic>
        <p:nvPicPr>
          <p:cNvPr id="16" name="Picture 15">
            <a:extLst>
              <a:ext uri="{FF2B5EF4-FFF2-40B4-BE49-F238E27FC236}">
                <a16:creationId xmlns:a16="http://schemas.microsoft.com/office/drawing/2014/main" id="{635F2C02-4BFF-9E4A-B541-7F641A563F82}"/>
              </a:ext>
            </a:extLst>
          </p:cNvPr>
          <p:cNvPicPr>
            <a:picLocks noChangeAspect="1"/>
          </p:cNvPicPr>
          <p:nvPr/>
        </p:nvPicPr>
        <p:blipFill>
          <a:blip r:embed="rId3"/>
          <a:srcRect/>
          <a:stretch/>
        </p:blipFill>
        <p:spPr>
          <a:xfrm>
            <a:off x="1646555" y="0"/>
            <a:ext cx="8898890" cy="6356350"/>
          </a:xfrm>
          <a:prstGeom prst="rect">
            <a:avLst/>
          </a:prstGeom>
        </p:spPr>
      </p:pic>
      <p:cxnSp>
        <p:nvCxnSpPr>
          <p:cNvPr id="13" name="Straight Arrow Connector 12">
            <a:extLst>
              <a:ext uri="{FF2B5EF4-FFF2-40B4-BE49-F238E27FC236}">
                <a16:creationId xmlns:a16="http://schemas.microsoft.com/office/drawing/2014/main" id="{32677DAB-ACE7-2744-9DE5-E5D26AE9513D}"/>
              </a:ext>
            </a:extLst>
          </p:cNvPr>
          <p:cNvCxnSpPr>
            <a:cxnSpLocks/>
          </p:cNvCxnSpPr>
          <p:nvPr/>
        </p:nvCxnSpPr>
        <p:spPr>
          <a:xfrm>
            <a:off x="1438507" y="1120697"/>
            <a:ext cx="0" cy="4616605"/>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DB70E43-B9A2-6741-8CA0-D936E3EE3AA0}"/>
              </a:ext>
            </a:extLst>
          </p:cNvPr>
          <p:cNvSpPr txBox="1"/>
          <p:nvPr/>
        </p:nvSpPr>
        <p:spPr>
          <a:xfrm>
            <a:off x="1011545" y="1951542"/>
            <a:ext cx="461665" cy="2453267"/>
          </a:xfrm>
          <a:prstGeom prst="rect">
            <a:avLst/>
          </a:prstGeom>
          <a:noFill/>
        </p:spPr>
        <p:txBody>
          <a:bodyPr vert="vert270" wrap="square" rtlCol="0">
            <a:spAutoFit/>
          </a:bodyPr>
          <a:lstStyle/>
          <a:p>
            <a:pPr algn="ctr"/>
            <a:r>
              <a:rPr lang="en-US" dirty="0">
                <a:solidFill>
                  <a:schemeClr val="accent1"/>
                </a:solidFill>
              </a:rPr>
              <a:t>Jitter</a:t>
            </a:r>
          </a:p>
        </p:txBody>
      </p:sp>
      <p:cxnSp>
        <p:nvCxnSpPr>
          <p:cNvPr id="15" name="Straight Arrow Connector 14">
            <a:extLst>
              <a:ext uri="{FF2B5EF4-FFF2-40B4-BE49-F238E27FC236}">
                <a16:creationId xmlns:a16="http://schemas.microsoft.com/office/drawing/2014/main" id="{11BC8D08-842D-5C49-B9B2-A1A863363468}"/>
              </a:ext>
            </a:extLst>
          </p:cNvPr>
          <p:cNvCxnSpPr>
            <a:cxnSpLocks/>
          </p:cNvCxnSpPr>
          <p:nvPr/>
        </p:nvCxnSpPr>
        <p:spPr>
          <a:xfrm>
            <a:off x="3111190" y="5871117"/>
            <a:ext cx="5898995" cy="0"/>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17F9364-D4BB-804A-9ED7-2DF059F561DD}"/>
              </a:ext>
            </a:extLst>
          </p:cNvPr>
          <p:cNvSpPr txBox="1"/>
          <p:nvPr/>
        </p:nvSpPr>
        <p:spPr>
          <a:xfrm>
            <a:off x="4783873" y="5535238"/>
            <a:ext cx="2587084" cy="369332"/>
          </a:xfrm>
          <a:prstGeom prst="rect">
            <a:avLst/>
          </a:prstGeom>
          <a:noFill/>
        </p:spPr>
        <p:txBody>
          <a:bodyPr wrap="square" rtlCol="0">
            <a:spAutoFit/>
          </a:bodyPr>
          <a:lstStyle/>
          <a:p>
            <a:pPr algn="ctr"/>
            <a:r>
              <a:rPr lang="en-US" dirty="0">
                <a:solidFill>
                  <a:schemeClr val="accent1"/>
                </a:solidFill>
              </a:rPr>
              <a:t>TA Offset</a:t>
            </a:r>
          </a:p>
        </p:txBody>
      </p:sp>
    </p:spTree>
    <p:extLst>
      <p:ext uri="{BB962C8B-B14F-4D97-AF65-F5344CB8AC3E}">
        <p14:creationId xmlns:p14="http://schemas.microsoft.com/office/powerpoint/2010/main" val="23782155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759CD5-85FC-1D43-A451-D21D2CD544BB}"/>
              </a:ext>
            </a:extLst>
          </p:cNvPr>
          <p:cNvSpPr>
            <a:spLocks noGrp="1"/>
          </p:cNvSpPr>
          <p:nvPr>
            <p:ph type="title"/>
          </p:nvPr>
        </p:nvSpPr>
        <p:spPr/>
        <p:txBody>
          <a:bodyPr/>
          <a:lstStyle/>
          <a:p>
            <a:r>
              <a:rPr lang="en-US" dirty="0"/>
              <a:t>Performance Metrics</a:t>
            </a:r>
          </a:p>
        </p:txBody>
      </p:sp>
      <p:sp>
        <p:nvSpPr>
          <p:cNvPr id="2" name="Date Placeholder 1">
            <a:extLst>
              <a:ext uri="{FF2B5EF4-FFF2-40B4-BE49-F238E27FC236}">
                <a16:creationId xmlns:a16="http://schemas.microsoft.com/office/drawing/2014/main" id="{11E167A0-2009-624C-9CC7-6C075CFE155C}"/>
              </a:ext>
            </a:extLst>
          </p:cNvPr>
          <p:cNvSpPr>
            <a:spLocks noGrp="1"/>
          </p:cNvSpPr>
          <p:nvPr>
            <p:ph type="dt" sz="half" idx="10"/>
          </p:nvPr>
        </p:nvSpPr>
        <p:spPr/>
        <p:txBody>
          <a:bodyPr/>
          <a:lstStyle/>
          <a:p>
            <a:r>
              <a:rPr lang="en-US"/>
              <a:t>7/19/21</a:t>
            </a:r>
          </a:p>
        </p:txBody>
      </p:sp>
      <p:sp>
        <p:nvSpPr>
          <p:cNvPr id="3" name="Footer Placeholder 2">
            <a:extLst>
              <a:ext uri="{FF2B5EF4-FFF2-40B4-BE49-F238E27FC236}">
                <a16:creationId xmlns:a16="http://schemas.microsoft.com/office/drawing/2014/main" id="{2A794103-8F9B-CC4B-AA2C-971A8CFDB435}"/>
              </a:ext>
            </a:extLst>
          </p:cNvPr>
          <p:cNvSpPr>
            <a:spLocks noGrp="1"/>
          </p:cNvSpPr>
          <p:nvPr>
            <p:ph type="ftr" sz="quarter" idx="11"/>
          </p:nvPr>
        </p:nvSpPr>
        <p:spPr/>
        <p:txBody>
          <a:bodyPr/>
          <a:lstStyle/>
          <a:p>
            <a:r>
              <a:rPr lang="en-US"/>
              <a:t>Coronagraphic Sensitivity WG -- NIRCam</a:t>
            </a:r>
          </a:p>
        </p:txBody>
      </p:sp>
      <p:sp>
        <p:nvSpPr>
          <p:cNvPr id="4" name="Slide Number Placeholder 3">
            <a:extLst>
              <a:ext uri="{FF2B5EF4-FFF2-40B4-BE49-F238E27FC236}">
                <a16:creationId xmlns:a16="http://schemas.microsoft.com/office/drawing/2014/main" id="{2DD056C6-EF17-7540-9238-5B45A62F0B01}"/>
              </a:ext>
            </a:extLst>
          </p:cNvPr>
          <p:cNvSpPr>
            <a:spLocks noGrp="1"/>
          </p:cNvSpPr>
          <p:nvPr>
            <p:ph type="sldNum" sz="quarter" idx="12"/>
          </p:nvPr>
        </p:nvSpPr>
        <p:spPr/>
        <p:txBody>
          <a:bodyPr/>
          <a:lstStyle/>
          <a:p>
            <a:fld id="{B844B446-5E08-9A4F-802E-E8B6FD7CEE19}" type="slidenum">
              <a:rPr lang="en-US" smtClean="0"/>
              <a:t>27</a:t>
            </a:fld>
            <a:endParaRPr lang="en-US"/>
          </a:p>
        </p:txBody>
      </p:sp>
      <p:sp>
        <p:nvSpPr>
          <p:cNvPr id="9" name="Content Placeholder 8">
            <a:extLst>
              <a:ext uri="{FF2B5EF4-FFF2-40B4-BE49-F238E27FC236}">
                <a16:creationId xmlns:a16="http://schemas.microsoft.com/office/drawing/2014/main" id="{94378019-00B0-2240-8D4A-5CB5372776CF}"/>
              </a:ext>
            </a:extLst>
          </p:cNvPr>
          <p:cNvSpPr>
            <a:spLocks noGrp="1"/>
          </p:cNvSpPr>
          <p:nvPr>
            <p:ph idx="1"/>
          </p:nvPr>
        </p:nvSpPr>
        <p:spPr>
          <a:xfrm>
            <a:off x="838200" y="1633519"/>
            <a:ext cx="6694574" cy="2224804"/>
          </a:xfrm>
        </p:spPr>
        <p:txBody>
          <a:bodyPr/>
          <a:lstStyle/>
          <a:p>
            <a:r>
              <a:rPr lang="en-US" dirty="0"/>
              <a:t>WFE drift, jitter, and TA offset each contribute towards residual speckle noise.</a:t>
            </a:r>
          </a:p>
          <a:p>
            <a:r>
              <a:rPr lang="en-US" dirty="0"/>
              <a:t>Add contributions in quadrature.</a:t>
            </a:r>
          </a:p>
          <a:p>
            <a:r>
              <a:rPr lang="en-US" dirty="0"/>
              <a:t>Convert noise to contrast.</a:t>
            </a:r>
          </a:p>
          <a:p>
            <a:endParaRPr lang="en-US" dirty="0"/>
          </a:p>
        </p:txBody>
      </p:sp>
      <p:pic>
        <p:nvPicPr>
          <p:cNvPr id="10" name="Picture 9">
            <a:extLst>
              <a:ext uri="{FF2B5EF4-FFF2-40B4-BE49-F238E27FC236}">
                <a16:creationId xmlns:a16="http://schemas.microsoft.com/office/drawing/2014/main" id="{3898103C-7AAA-1A4E-9437-28298C3598D5}"/>
              </a:ext>
            </a:extLst>
          </p:cNvPr>
          <p:cNvPicPr>
            <a:picLocks noChangeAspect="1"/>
          </p:cNvPicPr>
          <p:nvPr/>
        </p:nvPicPr>
        <p:blipFill>
          <a:blip r:embed="rId3"/>
          <a:stretch>
            <a:fillRect/>
          </a:stretch>
        </p:blipFill>
        <p:spPr>
          <a:xfrm>
            <a:off x="838200" y="3952160"/>
            <a:ext cx="10515600" cy="2224803"/>
          </a:xfrm>
          <a:prstGeom prst="rect">
            <a:avLst/>
          </a:prstGeom>
        </p:spPr>
      </p:pic>
      <p:pic>
        <p:nvPicPr>
          <p:cNvPr id="17414" name="Picture 6">
            <a:extLst>
              <a:ext uri="{FF2B5EF4-FFF2-40B4-BE49-F238E27FC236}">
                <a16:creationId xmlns:a16="http://schemas.microsoft.com/office/drawing/2014/main" id="{4C875288-423B-1347-BABF-6B4DA9AD59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2774" y="925550"/>
            <a:ext cx="3821026" cy="2932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45473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759CD5-85FC-1D43-A451-D21D2CD544BB}"/>
              </a:ext>
            </a:extLst>
          </p:cNvPr>
          <p:cNvSpPr>
            <a:spLocks noGrp="1"/>
          </p:cNvSpPr>
          <p:nvPr>
            <p:ph type="title"/>
          </p:nvPr>
        </p:nvSpPr>
        <p:spPr/>
        <p:txBody>
          <a:bodyPr/>
          <a:lstStyle/>
          <a:p>
            <a:r>
              <a:rPr lang="en-US" dirty="0"/>
              <a:t>Performance Metrics</a:t>
            </a:r>
          </a:p>
        </p:txBody>
      </p:sp>
      <p:sp>
        <p:nvSpPr>
          <p:cNvPr id="2" name="Date Placeholder 1">
            <a:extLst>
              <a:ext uri="{FF2B5EF4-FFF2-40B4-BE49-F238E27FC236}">
                <a16:creationId xmlns:a16="http://schemas.microsoft.com/office/drawing/2014/main" id="{11E167A0-2009-624C-9CC7-6C075CFE155C}"/>
              </a:ext>
            </a:extLst>
          </p:cNvPr>
          <p:cNvSpPr>
            <a:spLocks noGrp="1"/>
          </p:cNvSpPr>
          <p:nvPr>
            <p:ph type="dt" sz="half" idx="10"/>
          </p:nvPr>
        </p:nvSpPr>
        <p:spPr/>
        <p:txBody>
          <a:bodyPr/>
          <a:lstStyle/>
          <a:p>
            <a:r>
              <a:rPr lang="en-US"/>
              <a:t>7/19/21</a:t>
            </a:r>
          </a:p>
        </p:txBody>
      </p:sp>
      <p:sp>
        <p:nvSpPr>
          <p:cNvPr id="3" name="Footer Placeholder 2">
            <a:extLst>
              <a:ext uri="{FF2B5EF4-FFF2-40B4-BE49-F238E27FC236}">
                <a16:creationId xmlns:a16="http://schemas.microsoft.com/office/drawing/2014/main" id="{2A794103-8F9B-CC4B-AA2C-971A8CFDB435}"/>
              </a:ext>
            </a:extLst>
          </p:cNvPr>
          <p:cNvSpPr>
            <a:spLocks noGrp="1"/>
          </p:cNvSpPr>
          <p:nvPr>
            <p:ph type="ftr" sz="quarter" idx="11"/>
          </p:nvPr>
        </p:nvSpPr>
        <p:spPr/>
        <p:txBody>
          <a:bodyPr/>
          <a:lstStyle/>
          <a:p>
            <a:r>
              <a:rPr lang="en-US"/>
              <a:t>Coronagraphic Sensitivity WG -- NIRCam</a:t>
            </a:r>
          </a:p>
        </p:txBody>
      </p:sp>
      <p:sp>
        <p:nvSpPr>
          <p:cNvPr id="4" name="Slide Number Placeholder 3">
            <a:extLst>
              <a:ext uri="{FF2B5EF4-FFF2-40B4-BE49-F238E27FC236}">
                <a16:creationId xmlns:a16="http://schemas.microsoft.com/office/drawing/2014/main" id="{2DD056C6-EF17-7540-9238-5B45A62F0B01}"/>
              </a:ext>
            </a:extLst>
          </p:cNvPr>
          <p:cNvSpPr>
            <a:spLocks noGrp="1"/>
          </p:cNvSpPr>
          <p:nvPr>
            <p:ph type="sldNum" sz="quarter" idx="12"/>
          </p:nvPr>
        </p:nvSpPr>
        <p:spPr/>
        <p:txBody>
          <a:bodyPr/>
          <a:lstStyle/>
          <a:p>
            <a:fld id="{B844B446-5E08-9A4F-802E-E8B6FD7CEE19}" type="slidenum">
              <a:rPr lang="en-US" smtClean="0"/>
              <a:t>28</a:t>
            </a:fld>
            <a:endParaRPr lang="en-US"/>
          </a:p>
        </p:txBody>
      </p:sp>
      <p:sp>
        <p:nvSpPr>
          <p:cNvPr id="9" name="Content Placeholder 8">
            <a:extLst>
              <a:ext uri="{FF2B5EF4-FFF2-40B4-BE49-F238E27FC236}">
                <a16:creationId xmlns:a16="http://schemas.microsoft.com/office/drawing/2014/main" id="{94378019-00B0-2240-8D4A-5CB5372776CF}"/>
              </a:ext>
            </a:extLst>
          </p:cNvPr>
          <p:cNvSpPr>
            <a:spLocks noGrp="1"/>
          </p:cNvSpPr>
          <p:nvPr>
            <p:ph idx="1"/>
          </p:nvPr>
        </p:nvSpPr>
        <p:spPr>
          <a:xfrm>
            <a:off x="838200" y="1633519"/>
            <a:ext cx="6694574" cy="2224804"/>
          </a:xfrm>
        </p:spPr>
        <p:txBody>
          <a:bodyPr/>
          <a:lstStyle/>
          <a:p>
            <a:r>
              <a:rPr lang="en-US" dirty="0"/>
              <a:t>WFE drift, jitter, and TA offset each contribute towards residual speckle noise.</a:t>
            </a:r>
          </a:p>
          <a:p>
            <a:r>
              <a:rPr lang="en-US" dirty="0"/>
              <a:t>Add contributions in quadrature.</a:t>
            </a:r>
          </a:p>
          <a:p>
            <a:r>
              <a:rPr lang="en-US" dirty="0"/>
              <a:t>Convert noise to contrast.</a:t>
            </a:r>
          </a:p>
          <a:p>
            <a:endParaRPr lang="en-US" dirty="0"/>
          </a:p>
        </p:txBody>
      </p:sp>
      <p:pic>
        <p:nvPicPr>
          <p:cNvPr id="10" name="Picture 9">
            <a:extLst>
              <a:ext uri="{FF2B5EF4-FFF2-40B4-BE49-F238E27FC236}">
                <a16:creationId xmlns:a16="http://schemas.microsoft.com/office/drawing/2014/main" id="{3898103C-7AAA-1A4E-9437-28298C3598D5}"/>
              </a:ext>
            </a:extLst>
          </p:cNvPr>
          <p:cNvPicPr>
            <a:picLocks noChangeAspect="1"/>
          </p:cNvPicPr>
          <p:nvPr/>
        </p:nvPicPr>
        <p:blipFill>
          <a:blip r:embed="rId3"/>
          <a:stretch>
            <a:fillRect/>
          </a:stretch>
        </p:blipFill>
        <p:spPr>
          <a:xfrm>
            <a:off x="838200" y="3952160"/>
            <a:ext cx="10515600" cy="2224803"/>
          </a:xfrm>
          <a:prstGeom prst="rect">
            <a:avLst/>
          </a:prstGeom>
        </p:spPr>
      </p:pic>
      <p:pic>
        <p:nvPicPr>
          <p:cNvPr id="17414" name="Picture 6">
            <a:extLst>
              <a:ext uri="{FF2B5EF4-FFF2-40B4-BE49-F238E27FC236}">
                <a16:creationId xmlns:a16="http://schemas.microsoft.com/office/drawing/2014/main" id="{4C875288-423B-1347-BABF-6B4DA9AD59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2774" y="925550"/>
            <a:ext cx="3821026" cy="293277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DC6DD2D3-7F98-D043-9D41-485C5FFAC9E4}"/>
              </a:ext>
            </a:extLst>
          </p:cNvPr>
          <p:cNvPicPr>
            <a:picLocks noChangeAspect="1"/>
          </p:cNvPicPr>
          <p:nvPr/>
        </p:nvPicPr>
        <p:blipFill>
          <a:blip r:embed="rId5"/>
          <a:stretch>
            <a:fillRect/>
          </a:stretch>
        </p:blipFill>
        <p:spPr>
          <a:xfrm>
            <a:off x="1275948" y="1310855"/>
            <a:ext cx="5819078" cy="2461918"/>
          </a:xfrm>
          <a:prstGeom prst="rect">
            <a:avLst/>
          </a:prstGeom>
        </p:spPr>
      </p:pic>
    </p:spTree>
    <p:extLst>
      <p:ext uri="{BB962C8B-B14F-4D97-AF65-F5344CB8AC3E}">
        <p14:creationId xmlns:p14="http://schemas.microsoft.com/office/powerpoint/2010/main" val="913695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8ACDA8-4924-E846-896C-AB41E9E3D21C}"/>
              </a:ext>
            </a:extLst>
          </p:cNvPr>
          <p:cNvSpPr>
            <a:spLocks noGrp="1"/>
          </p:cNvSpPr>
          <p:nvPr>
            <p:ph type="title"/>
          </p:nvPr>
        </p:nvSpPr>
        <p:spPr/>
        <p:txBody>
          <a:bodyPr/>
          <a:lstStyle/>
          <a:p>
            <a:r>
              <a:rPr lang="en-US" dirty="0"/>
              <a:t>Conclusions (MASK430R)</a:t>
            </a:r>
          </a:p>
        </p:txBody>
      </p:sp>
      <p:sp>
        <p:nvSpPr>
          <p:cNvPr id="6" name="Content Placeholder 5">
            <a:extLst>
              <a:ext uri="{FF2B5EF4-FFF2-40B4-BE49-F238E27FC236}">
                <a16:creationId xmlns:a16="http://schemas.microsoft.com/office/drawing/2014/main" id="{897B6DFC-3CBD-C849-A5A9-DE9AA011B80C}"/>
              </a:ext>
            </a:extLst>
          </p:cNvPr>
          <p:cNvSpPr>
            <a:spLocks noGrp="1"/>
          </p:cNvSpPr>
          <p:nvPr>
            <p:ph idx="1"/>
          </p:nvPr>
        </p:nvSpPr>
        <p:spPr/>
        <p:txBody>
          <a:bodyPr>
            <a:normAutofit lnSpcReduction="10000"/>
          </a:bodyPr>
          <a:lstStyle/>
          <a:p>
            <a:r>
              <a:rPr lang="en-US" dirty="0"/>
              <a:t>The simulated WFE drifts ( [0.7, 1.3, 3.5] nm RMS) have a minimal impact on the contrast relative to jitter and TA offsets.</a:t>
            </a:r>
          </a:p>
          <a:p>
            <a:pPr lvl="1"/>
            <a:r>
              <a:rPr lang="en-US" dirty="0"/>
              <a:t>Low RMS of static OPD (compared to </a:t>
            </a:r>
            <a:r>
              <a:rPr lang="en-US" dirty="0" err="1"/>
              <a:t>WebbPSF</a:t>
            </a:r>
            <a:r>
              <a:rPr lang="en-US" dirty="0"/>
              <a:t> defaults)</a:t>
            </a:r>
          </a:p>
          <a:p>
            <a:pPr lvl="1"/>
            <a:r>
              <a:rPr lang="en-US" dirty="0"/>
              <a:t>Small timescales probed (sci=1hr, ref=1hr)</a:t>
            </a:r>
          </a:p>
          <a:p>
            <a:pPr lvl="1"/>
            <a:r>
              <a:rPr lang="en-US" dirty="0"/>
              <a:t>Assumed symmetric pitch angles for sci and ref slew (</a:t>
            </a:r>
            <a:r>
              <a:rPr lang="en-US" dirty="0" err="1"/>
              <a:t>eg.</a:t>
            </a:r>
            <a:r>
              <a:rPr lang="en-US" dirty="0"/>
              <a:t>, +10 deg then -10 deg), which minimizes average drifts between the two observations.</a:t>
            </a:r>
          </a:p>
          <a:p>
            <a:r>
              <a:rPr lang="en-US" dirty="0"/>
              <a:t>Jitter</a:t>
            </a:r>
          </a:p>
          <a:p>
            <a:pPr lvl="1"/>
            <a:r>
              <a:rPr lang="en-US" dirty="0"/>
              <a:t>For Nominal TA pointing, the range of jitter values (2.5-5.8 mas) produces a contrast difference of ~0.25 mag at 1”.</a:t>
            </a:r>
          </a:p>
          <a:p>
            <a:r>
              <a:rPr lang="en-US" dirty="0"/>
              <a:t>Target Acquisition Offsets</a:t>
            </a:r>
          </a:p>
          <a:p>
            <a:pPr lvl="1"/>
            <a:r>
              <a:rPr lang="en-US" dirty="0"/>
              <a:t>For Nominal Jitter, contrast difference across TA: TA[12.5] – TA[6.3] = 0.4 mag</a:t>
            </a:r>
          </a:p>
        </p:txBody>
      </p:sp>
      <p:sp>
        <p:nvSpPr>
          <p:cNvPr id="2" name="Date Placeholder 1">
            <a:extLst>
              <a:ext uri="{FF2B5EF4-FFF2-40B4-BE49-F238E27FC236}">
                <a16:creationId xmlns:a16="http://schemas.microsoft.com/office/drawing/2014/main" id="{D881EFF0-BF23-E743-A4A4-107B6D303057}"/>
              </a:ext>
            </a:extLst>
          </p:cNvPr>
          <p:cNvSpPr>
            <a:spLocks noGrp="1"/>
          </p:cNvSpPr>
          <p:nvPr>
            <p:ph type="dt" sz="half" idx="10"/>
          </p:nvPr>
        </p:nvSpPr>
        <p:spPr/>
        <p:txBody>
          <a:bodyPr/>
          <a:lstStyle/>
          <a:p>
            <a:r>
              <a:rPr lang="en-US"/>
              <a:t>7/19/21</a:t>
            </a:r>
          </a:p>
        </p:txBody>
      </p:sp>
      <p:sp>
        <p:nvSpPr>
          <p:cNvPr id="3" name="Footer Placeholder 2">
            <a:extLst>
              <a:ext uri="{FF2B5EF4-FFF2-40B4-BE49-F238E27FC236}">
                <a16:creationId xmlns:a16="http://schemas.microsoft.com/office/drawing/2014/main" id="{B9F980CB-A8A0-4D4A-8E52-21E3F797AC8B}"/>
              </a:ext>
            </a:extLst>
          </p:cNvPr>
          <p:cNvSpPr>
            <a:spLocks noGrp="1"/>
          </p:cNvSpPr>
          <p:nvPr>
            <p:ph type="ftr" sz="quarter" idx="11"/>
          </p:nvPr>
        </p:nvSpPr>
        <p:spPr/>
        <p:txBody>
          <a:bodyPr/>
          <a:lstStyle/>
          <a:p>
            <a:r>
              <a:rPr lang="en-US"/>
              <a:t>Coronagraphic Sensitivity WG -- NIRCam</a:t>
            </a:r>
          </a:p>
        </p:txBody>
      </p:sp>
      <p:sp>
        <p:nvSpPr>
          <p:cNvPr id="4" name="Slide Number Placeholder 3">
            <a:extLst>
              <a:ext uri="{FF2B5EF4-FFF2-40B4-BE49-F238E27FC236}">
                <a16:creationId xmlns:a16="http://schemas.microsoft.com/office/drawing/2014/main" id="{EB57934A-B000-EB4E-9903-235C91D26930}"/>
              </a:ext>
            </a:extLst>
          </p:cNvPr>
          <p:cNvSpPr>
            <a:spLocks noGrp="1"/>
          </p:cNvSpPr>
          <p:nvPr>
            <p:ph type="sldNum" sz="quarter" idx="12"/>
          </p:nvPr>
        </p:nvSpPr>
        <p:spPr/>
        <p:txBody>
          <a:bodyPr/>
          <a:lstStyle/>
          <a:p>
            <a:fld id="{B844B446-5E08-9A4F-802E-E8B6FD7CEE19}" type="slidenum">
              <a:rPr lang="en-US" smtClean="0"/>
              <a:t>29</a:t>
            </a:fld>
            <a:endParaRPr lang="en-US"/>
          </a:p>
        </p:txBody>
      </p:sp>
    </p:spTree>
    <p:extLst>
      <p:ext uri="{BB962C8B-B14F-4D97-AF65-F5344CB8AC3E}">
        <p14:creationId xmlns:p14="http://schemas.microsoft.com/office/powerpoint/2010/main" val="3946473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12F0B4-B82B-5C40-9142-5B58D6571319}"/>
              </a:ext>
            </a:extLst>
          </p:cNvPr>
          <p:cNvSpPr>
            <a:spLocks noGrp="1"/>
          </p:cNvSpPr>
          <p:nvPr>
            <p:ph type="title"/>
          </p:nvPr>
        </p:nvSpPr>
        <p:spPr/>
        <p:txBody>
          <a:bodyPr/>
          <a:lstStyle/>
          <a:p>
            <a:r>
              <a:rPr lang="en-US" dirty="0" err="1"/>
              <a:t>NIRCam</a:t>
            </a:r>
            <a:r>
              <a:rPr lang="en-US" dirty="0"/>
              <a:t> </a:t>
            </a:r>
            <a:r>
              <a:rPr lang="en-US" dirty="0" err="1"/>
              <a:t>Obs</a:t>
            </a:r>
            <a:r>
              <a:rPr lang="en-US" dirty="0"/>
              <a:t> Configuration</a:t>
            </a:r>
          </a:p>
        </p:txBody>
      </p:sp>
      <p:sp>
        <p:nvSpPr>
          <p:cNvPr id="5" name="Content Placeholder 4">
            <a:extLst>
              <a:ext uri="{FF2B5EF4-FFF2-40B4-BE49-F238E27FC236}">
                <a16:creationId xmlns:a16="http://schemas.microsoft.com/office/drawing/2014/main" id="{28356A22-3E76-0541-8EC8-78487D01FF35}"/>
              </a:ext>
            </a:extLst>
          </p:cNvPr>
          <p:cNvSpPr>
            <a:spLocks noGrp="1"/>
          </p:cNvSpPr>
          <p:nvPr>
            <p:ph idx="1"/>
          </p:nvPr>
        </p:nvSpPr>
        <p:spPr>
          <a:xfrm>
            <a:off x="838199" y="1825625"/>
            <a:ext cx="4203357" cy="4351338"/>
          </a:xfrm>
        </p:spPr>
        <p:txBody>
          <a:bodyPr>
            <a:normAutofit/>
          </a:bodyPr>
          <a:lstStyle/>
          <a:p>
            <a:r>
              <a:rPr lang="en-US" sz="2000" dirty="0" err="1"/>
              <a:t>NIRCam</a:t>
            </a:r>
            <a:r>
              <a:rPr lang="en-US" sz="2000" dirty="0"/>
              <a:t> </a:t>
            </a:r>
            <a:r>
              <a:rPr lang="en-US" sz="2000" dirty="0" err="1"/>
              <a:t>Coronagraphy</a:t>
            </a:r>
            <a:endParaRPr lang="en-US" sz="2000" dirty="0"/>
          </a:p>
          <a:p>
            <a:pPr lvl="1"/>
            <a:r>
              <a:rPr lang="en-US" sz="1600" dirty="0"/>
              <a:t>MASK430R + F430M</a:t>
            </a:r>
          </a:p>
          <a:p>
            <a:pPr lvl="1"/>
            <a:r>
              <a:rPr lang="en-US" sz="1600" dirty="0"/>
              <a:t>SUB320</a:t>
            </a:r>
          </a:p>
          <a:p>
            <a:pPr lvl="1"/>
            <a:r>
              <a:rPr lang="en-US" sz="1600" dirty="0"/>
              <a:t>MEDIUM8, NG=7, NINT=50</a:t>
            </a:r>
          </a:p>
          <a:p>
            <a:pPr lvl="1"/>
            <a:r>
              <a:rPr lang="en-US" sz="1600" dirty="0"/>
              <a:t>Exp time ~3600 sec</a:t>
            </a:r>
            <a:endParaRPr lang="en-US" sz="2000" dirty="0"/>
          </a:p>
          <a:p>
            <a:r>
              <a:rPr lang="en-US" sz="2000" dirty="0"/>
              <a:t>G2V source from BOSZ models</a:t>
            </a:r>
          </a:p>
          <a:p>
            <a:pPr lvl="1"/>
            <a:r>
              <a:rPr lang="en-US" sz="1800" dirty="0"/>
              <a:t>T</a:t>
            </a:r>
            <a:r>
              <a:rPr lang="en-US" sz="1800" baseline="-25000" dirty="0"/>
              <a:t>eff</a:t>
            </a:r>
            <a:r>
              <a:rPr lang="en-US" sz="1800" dirty="0"/>
              <a:t> = 5777K</a:t>
            </a:r>
          </a:p>
          <a:p>
            <a:pPr lvl="1"/>
            <a:r>
              <a:rPr lang="en-US" sz="1800" dirty="0" err="1"/>
              <a:t>log</a:t>
            </a:r>
            <a:r>
              <a:rPr lang="en-US" sz="1800" baseline="-25000" dirty="0" err="1"/>
              <a:t>g</a:t>
            </a:r>
            <a:r>
              <a:rPr lang="en-US" sz="1800" dirty="0"/>
              <a:t> = 4.43</a:t>
            </a:r>
          </a:p>
          <a:p>
            <a:pPr lvl="1"/>
            <a:r>
              <a:rPr lang="en-US" sz="1800" dirty="0"/>
              <a:t>[Fe/H] = 0</a:t>
            </a:r>
          </a:p>
          <a:p>
            <a:pPr lvl="1"/>
            <a:r>
              <a:rPr lang="en-US" sz="1800" dirty="0"/>
              <a:t>2MASS K</a:t>
            </a:r>
            <a:r>
              <a:rPr lang="en-US" sz="1800" baseline="-25000" dirty="0"/>
              <a:t>s</a:t>
            </a:r>
            <a:r>
              <a:rPr lang="en-US" sz="1800" dirty="0"/>
              <a:t> = 3.27</a:t>
            </a:r>
          </a:p>
          <a:p>
            <a:r>
              <a:rPr lang="en-US" sz="2000" dirty="0"/>
              <a:t>Corresponds to ~100 million </a:t>
            </a:r>
            <a:r>
              <a:rPr lang="en-US" sz="2000" dirty="0" err="1"/>
              <a:t>ph</a:t>
            </a:r>
            <a:r>
              <a:rPr lang="en-US" sz="2000" dirty="0"/>
              <a:t>/sec through F430M bandpass</a:t>
            </a:r>
          </a:p>
        </p:txBody>
      </p:sp>
      <p:sp>
        <p:nvSpPr>
          <p:cNvPr id="6" name="Date Placeholder 5">
            <a:extLst>
              <a:ext uri="{FF2B5EF4-FFF2-40B4-BE49-F238E27FC236}">
                <a16:creationId xmlns:a16="http://schemas.microsoft.com/office/drawing/2014/main" id="{B9919B14-6CFE-DB40-9118-CAABED89CCB9}"/>
              </a:ext>
            </a:extLst>
          </p:cNvPr>
          <p:cNvSpPr>
            <a:spLocks noGrp="1"/>
          </p:cNvSpPr>
          <p:nvPr>
            <p:ph type="dt" sz="half" idx="10"/>
          </p:nvPr>
        </p:nvSpPr>
        <p:spPr/>
        <p:txBody>
          <a:bodyPr/>
          <a:lstStyle/>
          <a:p>
            <a:r>
              <a:rPr lang="en-US"/>
              <a:t>7/19/21</a:t>
            </a:r>
          </a:p>
        </p:txBody>
      </p:sp>
      <p:sp>
        <p:nvSpPr>
          <p:cNvPr id="7" name="Footer Placeholder 6">
            <a:extLst>
              <a:ext uri="{FF2B5EF4-FFF2-40B4-BE49-F238E27FC236}">
                <a16:creationId xmlns:a16="http://schemas.microsoft.com/office/drawing/2014/main" id="{2D94C812-8E0C-7344-B1FC-2B7870FBFA1C}"/>
              </a:ext>
            </a:extLst>
          </p:cNvPr>
          <p:cNvSpPr>
            <a:spLocks noGrp="1"/>
          </p:cNvSpPr>
          <p:nvPr>
            <p:ph type="ftr" sz="quarter" idx="11"/>
          </p:nvPr>
        </p:nvSpPr>
        <p:spPr/>
        <p:txBody>
          <a:bodyPr/>
          <a:lstStyle/>
          <a:p>
            <a:r>
              <a:rPr lang="en-US"/>
              <a:t>Coronagraphic Sensitivity WG -- NIRCam</a:t>
            </a:r>
          </a:p>
        </p:txBody>
      </p:sp>
      <p:sp>
        <p:nvSpPr>
          <p:cNvPr id="8" name="Slide Number Placeholder 7">
            <a:extLst>
              <a:ext uri="{FF2B5EF4-FFF2-40B4-BE49-F238E27FC236}">
                <a16:creationId xmlns:a16="http://schemas.microsoft.com/office/drawing/2014/main" id="{6F232E49-0345-D04C-BEB9-41AC8E48EAEF}"/>
              </a:ext>
            </a:extLst>
          </p:cNvPr>
          <p:cNvSpPr>
            <a:spLocks noGrp="1"/>
          </p:cNvSpPr>
          <p:nvPr>
            <p:ph type="sldNum" sz="quarter" idx="12"/>
          </p:nvPr>
        </p:nvSpPr>
        <p:spPr/>
        <p:txBody>
          <a:bodyPr/>
          <a:lstStyle/>
          <a:p>
            <a:fld id="{B844B446-5E08-9A4F-802E-E8B6FD7CEE19}" type="slidenum">
              <a:rPr lang="en-US" smtClean="0"/>
              <a:t>3</a:t>
            </a:fld>
            <a:endParaRPr lang="en-US"/>
          </a:p>
        </p:txBody>
      </p:sp>
      <p:pic>
        <p:nvPicPr>
          <p:cNvPr id="9" name="Picture 2">
            <a:extLst>
              <a:ext uri="{FF2B5EF4-FFF2-40B4-BE49-F238E27FC236}">
                <a16:creationId xmlns:a16="http://schemas.microsoft.com/office/drawing/2014/main" id="{71038696-1C42-4842-80ED-A718ABD5EC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4551" y="1870075"/>
            <a:ext cx="6139249" cy="3804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735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3829D-9630-E34C-94EE-7AD81DCF74A4}"/>
              </a:ext>
            </a:extLst>
          </p:cNvPr>
          <p:cNvSpPr>
            <a:spLocks noGrp="1"/>
          </p:cNvSpPr>
          <p:nvPr>
            <p:ph type="title"/>
          </p:nvPr>
        </p:nvSpPr>
        <p:spPr/>
        <p:txBody>
          <a:bodyPr/>
          <a:lstStyle/>
          <a:p>
            <a:r>
              <a:rPr lang="en-US" dirty="0"/>
              <a:t>OTE WFE Comparisons</a:t>
            </a:r>
          </a:p>
        </p:txBody>
      </p:sp>
      <p:pic>
        <p:nvPicPr>
          <p:cNvPr id="2052" name="Picture 4">
            <a:extLst>
              <a:ext uri="{FF2B5EF4-FFF2-40B4-BE49-F238E27FC236}">
                <a16:creationId xmlns:a16="http://schemas.microsoft.com/office/drawing/2014/main" id="{E2EACA90-F04A-4B4A-8E3F-E2CD1A68A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 y="1690688"/>
            <a:ext cx="10782300" cy="4445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13B31028-68E6-D44C-B584-B081816FA466}"/>
              </a:ext>
            </a:extLst>
          </p:cNvPr>
          <p:cNvSpPr>
            <a:spLocks noGrp="1"/>
          </p:cNvSpPr>
          <p:nvPr>
            <p:ph type="dt" sz="half" idx="10"/>
          </p:nvPr>
        </p:nvSpPr>
        <p:spPr/>
        <p:txBody>
          <a:bodyPr/>
          <a:lstStyle/>
          <a:p>
            <a:r>
              <a:rPr lang="en-US"/>
              <a:t>7/19/21</a:t>
            </a:r>
          </a:p>
        </p:txBody>
      </p:sp>
      <p:sp>
        <p:nvSpPr>
          <p:cNvPr id="5" name="Footer Placeholder 4">
            <a:extLst>
              <a:ext uri="{FF2B5EF4-FFF2-40B4-BE49-F238E27FC236}">
                <a16:creationId xmlns:a16="http://schemas.microsoft.com/office/drawing/2014/main" id="{A95EA1DC-B43B-0647-9DC6-524A4D965201}"/>
              </a:ext>
            </a:extLst>
          </p:cNvPr>
          <p:cNvSpPr>
            <a:spLocks noGrp="1"/>
          </p:cNvSpPr>
          <p:nvPr>
            <p:ph type="ftr" sz="quarter" idx="11"/>
          </p:nvPr>
        </p:nvSpPr>
        <p:spPr/>
        <p:txBody>
          <a:bodyPr/>
          <a:lstStyle/>
          <a:p>
            <a:r>
              <a:rPr lang="en-US"/>
              <a:t>Coronagraphic Sensitivity WG -- NIRCam</a:t>
            </a:r>
          </a:p>
        </p:txBody>
      </p:sp>
      <p:sp>
        <p:nvSpPr>
          <p:cNvPr id="6" name="Slide Number Placeholder 5">
            <a:extLst>
              <a:ext uri="{FF2B5EF4-FFF2-40B4-BE49-F238E27FC236}">
                <a16:creationId xmlns:a16="http://schemas.microsoft.com/office/drawing/2014/main" id="{D9C38B98-0AA8-9843-B7E5-55A46E6608C3}"/>
              </a:ext>
            </a:extLst>
          </p:cNvPr>
          <p:cNvSpPr>
            <a:spLocks noGrp="1"/>
          </p:cNvSpPr>
          <p:nvPr>
            <p:ph type="sldNum" sz="quarter" idx="12"/>
          </p:nvPr>
        </p:nvSpPr>
        <p:spPr/>
        <p:txBody>
          <a:bodyPr/>
          <a:lstStyle/>
          <a:p>
            <a:fld id="{B844B446-5E08-9A4F-802E-E8B6FD7CEE19}" type="slidenum">
              <a:rPr lang="en-US" smtClean="0"/>
              <a:t>4</a:t>
            </a:fld>
            <a:endParaRPr lang="en-US"/>
          </a:p>
        </p:txBody>
      </p:sp>
    </p:spTree>
    <p:extLst>
      <p:ext uri="{BB962C8B-B14F-4D97-AF65-F5344CB8AC3E}">
        <p14:creationId xmlns:p14="http://schemas.microsoft.com/office/powerpoint/2010/main" val="493471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8BB45-D01C-C94A-9659-778424B3528F}"/>
              </a:ext>
            </a:extLst>
          </p:cNvPr>
          <p:cNvSpPr>
            <a:spLocks noGrp="1"/>
          </p:cNvSpPr>
          <p:nvPr>
            <p:ph type="title"/>
          </p:nvPr>
        </p:nvSpPr>
        <p:spPr/>
        <p:txBody>
          <a:bodyPr/>
          <a:lstStyle/>
          <a:p>
            <a:r>
              <a:rPr lang="en-US" dirty="0"/>
              <a:t>OTE WFE only – Direct Imaging PSF</a:t>
            </a:r>
          </a:p>
        </p:txBody>
      </p:sp>
      <p:sp>
        <p:nvSpPr>
          <p:cNvPr id="4" name="Rectangle 3">
            <a:extLst>
              <a:ext uri="{FF2B5EF4-FFF2-40B4-BE49-F238E27FC236}">
                <a16:creationId xmlns:a16="http://schemas.microsoft.com/office/drawing/2014/main" id="{E8237495-EFE7-B94B-93E5-2AE0CE2A54C9}"/>
              </a:ext>
            </a:extLst>
          </p:cNvPr>
          <p:cNvSpPr/>
          <p:nvPr/>
        </p:nvSpPr>
        <p:spPr>
          <a:xfrm>
            <a:off x="3048000" y="3105835"/>
            <a:ext cx="6096000" cy="646331"/>
          </a:xfrm>
          <a:prstGeom prst="rect">
            <a:avLst/>
          </a:prstGeom>
        </p:spPr>
        <p:txBody>
          <a:bodyPr>
            <a:spAutoFit/>
          </a:bodyPr>
          <a:lstStyle/>
          <a:p>
            <a:br>
              <a:rPr lang="en-US" dirty="0"/>
            </a:br>
            <a:endParaRPr lang="en-US" dirty="0"/>
          </a:p>
        </p:txBody>
      </p:sp>
      <p:sp>
        <p:nvSpPr>
          <p:cNvPr id="5" name="Date Placeholder 4">
            <a:extLst>
              <a:ext uri="{FF2B5EF4-FFF2-40B4-BE49-F238E27FC236}">
                <a16:creationId xmlns:a16="http://schemas.microsoft.com/office/drawing/2014/main" id="{E4EF5C82-9C45-0148-9FCD-662BD37CB528}"/>
              </a:ext>
            </a:extLst>
          </p:cNvPr>
          <p:cNvSpPr>
            <a:spLocks noGrp="1"/>
          </p:cNvSpPr>
          <p:nvPr>
            <p:ph type="dt" sz="half" idx="10"/>
          </p:nvPr>
        </p:nvSpPr>
        <p:spPr/>
        <p:txBody>
          <a:bodyPr/>
          <a:lstStyle/>
          <a:p>
            <a:r>
              <a:rPr lang="en-US"/>
              <a:t>7/19/21</a:t>
            </a:r>
          </a:p>
        </p:txBody>
      </p:sp>
      <p:sp>
        <p:nvSpPr>
          <p:cNvPr id="6" name="Footer Placeholder 5">
            <a:extLst>
              <a:ext uri="{FF2B5EF4-FFF2-40B4-BE49-F238E27FC236}">
                <a16:creationId xmlns:a16="http://schemas.microsoft.com/office/drawing/2014/main" id="{94B41B8D-C565-7546-8740-F00CB9B5B436}"/>
              </a:ext>
            </a:extLst>
          </p:cNvPr>
          <p:cNvSpPr>
            <a:spLocks noGrp="1"/>
          </p:cNvSpPr>
          <p:nvPr>
            <p:ph type="ftr" sz="quarter" idx="11"/>
          </p:nvPr>
        </p:nvSpPr>
        <p:spPr/>
        <p:txBody>
          <a:bodyPr/>
          <a:lstStyle/>
          <a:p>
            <a:r>
              <a:rPr lang="en-US"/>
              <a:t>Coronagraphic Sensitivity WG -- NIRCam</a:t>
            </a:r>
          </a:p>
        </p:txBody>
      </p:sp>
      <p:sp>
        <p:nvSpPr>
          <p:cNvPr id="7" name="Slide Number Placeholder 6">
            <a:extLst>
              <a:ext uri="{FF2B5EF4-FFF2-40B4-BE49-F238E27FC236}">
                <a16:creationId xmlns:a16="http://schemas.microsoft.com/office/drawing/2014/main" id="{89AD54E4-D236-0A4E-9993-134902900412}"/>
              </a:ext>
            </a:extLst>
          </p:cNvPr>
          <p:cNvSpPr>
            <a:spLocks noGrp="1"/>
          </p:cNvSpPr>
          <p:nvPr>
            <p:ph type="sldNum" sz="quarter" idx="12"/>
          </p:nvPr>
        </p:nvSpPr>
        <p:spPr/>
        <p:txBody>
          <a:bodyPr/>
          <a:lstStyle/>
          <a:p>
            <a:fld id="{B844B446-5E08-9A4F-802E-E8B6FD7CEE19}" type="slidenum">
              <a:rPr lang="en-US" smtClean="0"/>
              <a:t>5</a:t>
            </a:fld>
            <a:endParaRPr lang="en-US"/>
          </a:p>
        </p:txBody>
      </p:sp>
      <p:pic>
        <p:nvPicPr>
          <p:cNvPr id="5124" name="Picture 4">
            <a:extLst>
              <a:ext uri="{FF2B5EF4-FFF2-40B4-BE49-F238E27FC236}">
                <a16:creationId xmlns:a16="http://schemas.microsoft.com/office/drawing/2014/main" id="{52DD12E7-C244-8943-9504-206E9F6664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1690688"/>
            <a:ext cx="106426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217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3829D-9630-E34C-94EE-7AD81DCF74A4}"/>
              </a:ext>
            </a:extLst>
          </p:cNvPr>
          <p:cNvSpPr>
            <a:spLocks noGrp="1"/>
          </p:cNvSpPr>
          <p:nvPr>
            <p:ph type="title"/>
          </p:nvPr>
        </p:nvSpPr>
        <p:spPr/>
        <p:txBody>
          <a:bodyPr/>
          <a:lstStyle/>
          <a:p>
            <a:r>
              <a:rPr lang="en-US" dirty="0"/>
              <a:t>OTE WFE Comparisons + </a:t>
            </a:r>
            <a:r>
              <a:rPr lang="en-US" dirty="0" err="1"/>
              <a:t>Lyot</a:t>
            </a:r>
            <a:r>
              <a:rPr lang="en-US" dirty="0"/>
              <a:t> Mask</a:t>
            </a:r>
          </a:p>
        </p:txBody>
      </p:sp>
      <p:pic>
        <p:nvPicPr>
          <p:cNvPr id="2052" name="Picture 4">
            <a:extLst>
              <a:ext uri="{FF2B5EF4-FFF2-40B4-BE49-F238E27FC236}">
                <a16:creationId xmlns:a16="http://schemas.microsoft.com/office/drawing/2014/main" id="{E2EACA90-F04A-4B4A-8E3F-E2CD1A68A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 y="1690688"/>
            <a:ext cx="10782300" cy="4445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13B31028-68E6-D44C-B584-B081816FA466}"/>
              </a:ext>
            </a:extLst>
          </p:cNvPr>
          <p:cNvSpPr>
            <a:spLocks noGrp="1"/>
          </p:cNvSpPr>
          <p:nvPr>
            <p:ph type="dt" sz="half" idx="10"/>
          </p:nvPr>
        </p:nvSpPr>
        <p:spPr/>
        <p:txBody>
          <a:bodyPr/>
          <a:lstStyle/>
          <a:p>
            <a:r>
              <a:rPr lang="en-US"/>
              <a:t>7/19/21</a:t>
            </a:r>
          </a:p>
        </p:txBody>
      </p:sp>
      <p:sp>
        <p:nvSpPr>
          <p:cNvPr id="5" name="Footer Placeholder 4">
            <a:extLst>
              <a:ext uri="{FF2B5EF4-FFF2-40B4-BE49-F238E27FC236}">
                <a16:creationId xmlns:a16="http://schemas.microsoft.com/office/drawing/2014/main" id="{A95EA1DC-B43B-0647-9DC6-524A4D965201}"/>
              </a:ext>
            </a:extLst>
          </p:cNvPr>
          <p:cNvSpPr>
            <a:spLocks noGrp="1"/>
          </p:cNvSpPr>
          <p:nvPr>
            <p:ph type="ftr" sz="quarter" idx="11"/>
          </p:nvPr>
        </p:nvSpPr>
        <p:spPr/>
        <p:txBody>
          <a:bodyPr/>
          <a:lstStyle/>
          <a:p>
            <a:r>
              <a:rPr lang="en-US"/>
              <a:t>Coronagraphic Sensitivity WG -- NIRCam</a:t>
            </a:r>
          </a:p>
        </p:txBody>
      </p:sp>
      <p:sp>
        <p:nvSpPr>
          <p:cNvPr id="6" name="Slide Number Placeholder 5">
            <a:extLst>
              <a:ext uri="{FF2B5EF4-FFF2-40B4-BE49-F238E27FC236}">
                <a16:creationId xmlns:a16="http://schemas.microsoft.com/office/drawing/2014/main" id="{D9C38B98-0AA8-9843-B7E5-55A46E6608C3}"/>
              </a:ext>
            </a:extLst>
          </p:cNvPr>
          <p:cNvSpPr>
            <a:spLocks noGrp="1"/>
          </p:cNvSpPr>
          <p:nvPr>
            <p:ph type="sldNum" sz="quarter" idx="12"/>
          </p:nvPr>
        </p:nvSpPr>
        <p:spPr/>
        <p:txBody>
          <a:bodyPr/>
          <a:lstStyle/>
          <a:p>
            <a:fld id="{B844B446-5E08-9A4F-802E-E8B6FD7CEE19}" type="slidenum">
              <a:rPr lang="en-US" smtClean="0"/>
              <a:t>6</a:t>
            </a:fld>
            <a:endParaRPr lang="en-US"/>
          </a:p>
        </p:txBody>
      </p:sp>
      <p:pic>
        <p:nvPicPr>
          <p:cNvPr id="2054" name="Picture 6">
            <a:extLst>
              <a:ext uri="{FF2B5EF4-FFF2-40B4-BE49-F238E27FC236}">
                <a16:creationId xmlns:a16="http://schemas.microsoft.com/office/drawing/2014/main" id="{702BC6FE-CBF9-E84D-A217-5D5CC68456A9}"/>
              </a:ext>
            </a:extLst>
          </p:cNvPr>
          <p:cNvPicPr>
            <a:picLocks noChangeAspect="1" noChangeArrowheads="1"/>
          </p:cNvPicPr>
          <p:nvPr/>
        </p:nvPicPr>
        <p:blipFill rotWithShape="1">
          <a:blip r:embed="rId4">
            <a:clrChange>
              <a:clrFrom>
                <a:srgbClr val="FEFEFE"/>
              </a:clrFrom>
              <a:clrTo>
                <a:srgbClr val="FEFEFE">
                  <a:alpha val="0"/>
                </a:srgbClr>
              </a:clrTo>
            </a:clrChange>
            <a:alphaModFix amt="80000"/>
            <a:extLst>
              <a:ext uri="{28A0092B-C50C-407E-A947-70E740481C1C}">
                <a14:useLocalDpi xmlns:a14="http://schemas.microsoft.com/office/drawing/2010/main"/>
              </a:ext>
            </a:extLst>
          </a:blip>
          <a:srcRect/>
          <a:stretch/>
        </p:blipFill>
        <p:spPr bwMode="auto">
          <a:xfrm rot="10800000">
            <a:off x="1173892" y="2001794"/>
            <a:ext cx="3842952" cy="381823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6FF0C4A4-B7C1-234A-B8E9-CCFBD797C8D3}"/>
              </a:ext>
            </a:extLst>
          </p:cNvPr>
          <p:cNvPicPr>
            <a:picLocks noChangeAspect="1" noChangeArrowheads="1"/>
          </p:cNvPicPr>
          <p:nvPr/>
        </p:nvPicPr>
        <p:blipFill rotWithShape="1">
          <a:blip r:embed="rId4">
            <a:clrChange>
              <a:clrFrom>
                <a:srgbClr val="FEFEFE"/>
              </a:clrFrom>
              <a:clrTo>
                <a:srgbClr val="FEFEFE">
                  <a:alpha val="0"/>
                </a:srgbClr>
              </a:clrTo>
            </a:clrChange>
            <a:alphaModFix amt="80000"/>
            <a:extLst>
              <a:ext uri="{28A0092B-C50C-407E-A947-70E740481C1C}">
                <a14:useLocalDpi xmlns:a14="http://schemas.microsoft.com/office/drawing/2010/main"/>
              </a:ext>
            </a:extLst>
          </a:blip>
          <a:srcRect/>
          <a:stretch/>
        </p:blipFill>
        <p:spPr bwMode="auto">
          <a:xfrm rot="10800000">
            <a:off x="6602627" y="2001795"/>
            <a:ext cx="3842952" cy="3818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889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FDE3A-552A-C748-91AC-C996C70F387B}"/>
              </a:ext>
            </a:extLst>
          </p:cNvPr>
          <p:cNvSpPr>
            <a:spLocks noGrp="1"/>
          </p:cNvSpPr>
          <p:nvPr>
            <p:ph type="title"/>
          </p:nvPr>
        </p:nvSpPr>
        <p:spPr/>
        <p:txBody>
          <a:bodyPr/>
          <a:lstStyle/>
          <a:p>
            <a:r>
              <a:rPr lang="en-US" dirty="0"/>
              <a:t>OTE WFE only – Off-axis Coronagraphic PSFs</a:t>
            </a:r>
          </a:p>
        </p:txBody>
      </p:sp>
      <p:sp>
        <p:nvSpPr>
          <p:cNvPr id="3" name="Date Placeholder 2">
            <a:extLst>
              <a:ext uri="{FF2B5EF4-FFF2-40B4-BE49-F238E27FC236}">
                <a16:creationId xmlns:a16="http://schemas.microsoft.com/office/drawing/2014/main" id="{C58780F6-9D80-6A40-A6C6-C1F9C61F5DFC}"/>
              </a:ext>
            </a:extLst>
          </p:cNvPr>
          <p:cNvSpPr>
            <a:spLocks noGrp="1"/>
          </p:cNvSpPr>
          <p:nvPr>
            <p:ph type="dt" sz="half" idx="10"/>
          </p:nvPr>
        </p:nvSpPr>
        <p:spPr/>
        <p:txBody>
          <a:bodyPr/>
          <a:lstStyle/>
          <a:p>
            <a:r>
              <a:rPr lang="en-US"/>
              <a:t>7/19/21</a:t>
            </a:r>
          </a:p>
        </p:txBody>
      </p:sp>
      <p:sp>
        <p:nvSpPr>
          <p:cNvPr id="4" name="Footer Placeholder 3">
            <a:extLst>
              <a:ext uri="{FF2B5EF4-FFF2-40B4-BE49-F238E27FC236}">
                <a16:creationId xmlns:a16="http://schemas.microsoft.com/office/drawing/2014/main" id="{709E6DD6-E8F2-C546-8181-0F329C18B4FC}"/>
              </a:ext>
            </a:extLst>
          </p:cNvPr>
          <p:cNvSpPr>
            <a:spLocks noGrp="1"/>
          </p:cNvSpPr>
          <p:nvPr>
            <p:ph type="ftr" sz="quarter" idx="11"/>
          </p:nvPr>
        </p:nvSpPr>
        <p:spPr/>
        <p:txBody>
          <a:bodyPr/>
          <a:lstStyle/>
          <a:p>
            <a:r>
              <a:rPr lang="en-US"/>
              <a:t>Coronagraphic Sensitivity WG -- NIRCam</a:t>
            </a:r>
          </a:p>
        </p:txBody>
      </p:sp>
      <p:sp>
        <p:nvSpPr>
          <p:cNvPr id="5" name="Slide Number Placeholder 4">
            <a:extLst>
              <a:ext uri="{FF2B5EF4-FFF2-40B4-BE49-F238E27FC236}">
                <a16:creationId xmlns:a16="http://schemas.microsoft.com/office/drawing/2014/main" id="{C6366FC5-D241-9442-8628-621844CF5842}"/>
              </a:ext>
            </a:extLst>
          </p:cNvPr>
          <p:cNvSpPr>
            <a:spLocks noGrp="1"/>
          </p:cNvSpPr>
          <p:nvPr>
            <p:ph type="sldNum" sz="quarter" idx="12"/>
          </p:nvPr>
        </p:nvSpPr>
        <p:spPr/>
        <p:txBody>
          <a:bodyPr/>
          <a:lstStyle/>
          <a:p>
            <a:fld id="{B844B446-5E08-9A4F-802E-E8B6FD7CEE19}" type="slidenum">
              <a:rPr lang="en-US" smtClean="0"/>
              <a:t>7</a:t>
            </a:fld>
            <a:endParaRPr lang="en-US"/>
          </a:p>
        </p:txBody>
      </p:sp>
      <p:pic>
        <p:nvPicPr>
          <p:cNvPr id="6148" name="Picture 4">
            <a:extLst>
              <a:ext uri="{FF2B5EF4-FFF2-40B4-BE49-F238E27FC236}">
                <a16:creationId xmlns:a16="http://schemas.microsoft.com/office/drawing/2014/main" id="{34F5C38D-E45F-0048-AE37-64CC8DC927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800" y="1690688"/>
            <a:ext cx="10795000" cy="440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3254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FDE3A-552A-C748-91AC-C996C70F387B}"/>
              </a:ext>
            </a:extLst>
          </p:cNvPr>
          <p:cNvSpPr>
            <a:spLocks noGrp="1"/>
          </p:cNvSpPr>
          <p:nvPr>
            <p:ph type="title"/>
          </p:nvPr>
        </p:nvSpPr>
        <p:spPr/>
        <p:txBody>
          <a:bodyPr/>
          <a:lstStyle/>
          <a:p>
            <a:r>
              <a:rPr lang="en-US" dirty="0"/>
              <a:t>OTE WFE only – Occulted PSFs (MASK430R)</a:t>
            </a:r>
          </a:p>
        </p:txBody>
      </p:sp>
      <p:sp>
        <p:nvSpPr>
          <p:cNvPr id="4" name="Date Placeholder 3">
            <a:extLst>
              <a:ext uri="{FF2B5EF4-FFF2-40B4-BE49-F238E27FC236}">
                <a16:creationId xmlns:a16="http://schemas.microsoft.com/office/drawing/2014/main" id="{89D46E7D-6C25-394C-BFC2-DEF1FAB3162A}"/>
              </a:ext>
            </a:extLst>
          </p:cNvPr>
          <p:cNvSpPr>
            <a:spLocks noGrp="1"/>
          </p:cNvSpPr>
          <p:nvPr>
            <p:ph type="dt" sz="half" idx="10"/>
          </p:nvPr>
        </p:nvSpPr>
        <p:spPr/>
        <p:txBody>
          <a:bodyPr/>
          <a:lstStyle/>
          <a:p>
            <a:r>
              <a:rPr lang="en-US"/>
              <a:t>7/19/21</a:t>
            </a:r>
          </a:p>
        </p:txBody>
      </p:sp>
      <p:sp>
        <p:nvSpPr>
          <p:cNvPr id="5" name="Footer Placeholder 4">
            <a:extLst>
              <a:ext uri="{FF2B5EF4-FFF2-40B4-BE49-F238E27FC236}">
                <a16:creationId xmlns:a16="http://schemas.microsoft.com/office/drawing/2014/main" id="{75C0C20E-7784-E549-B7F3-E244F1CAFF35}"/>
              </a:ext>
            </a:extLst>
          </p:cNvPr>
          <p:cNvSpPr>
            <a:spLocks noGrp="1"/>
          </p:cNvSpPr>
          <p:nvPr>
            <p:ph type="ftr" sz="quarter" idx="11"/>
          </p:nvPr>
        </p:nvSpPr>
        <p:spPr/>
        <p:txBody>
          <a:bodyPr/>
          <a:lstStyle/>
          <a:p>
            <a:r>
              <a:rPr lang="en-US"/>
              <a:t>Coronagraphic Sensitivity WG -- NIRCam</a:t>
            </a:r>
          </a:p>
        </p:txBody>
      </p:sp>
      <p:sp>
        <p:nvSpPr>
          <p:cNvPr id="6" name="Slide Number Placeholder 5">
            <a:extLst>
              <a:ext uri="{FF2B5EF4-FFF2-40B4-BE49-F238E27FC236}">
                <a16:creationId xmlns:a16="http://schemas.microsoft.com/office/drawing/2014/main" id="{75724761-37CF-1149-815E-C87A65033D31}"/>
              </a:ext>
            </a:extLst>
          </p:cNvPr>
          <p:cNvSpPr>
            <a:spLocks noGrp="1"/>
          </p:cNvSpPr>
          <p:nvPr>
            <p:ph type="sldNum" sz="quarter" idx="12"/>
          </p:nvPr>
        </p:nvSpPr>
        <p:spPr/>
        <p:txBody>
          <a:bodyPr/>
          <a:lstStyle/>
          <a:p>
            <a:fld id="{B844B446-5E08-9A4F-802E-E8B6FD7CEE19}" type="slidenum">
              <a:rPr lang="en-US" smtClean="0"/>
              <a:t>8</a:t>
            </a:fld>
            <a:endParaRPr lang="en-US"/>
          </a:p>
        </p:txBody>
      </p:sp>
      <p:pic>
        <p:nvPicPr>
          <p:cNvPr id="3082" name="Picture 10">
            <a:extLst>
              <a:ext uri="{FF2B5EF4-FFF2-40B4-BE49-F238E27FC236}">
                <a16:creationId xmlns:a16="http://schemas.microsoft.com/office/drawing/2014/main" id="{B2491593-FABC-E041-B3BF-6B2400F59C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900" y="1690688"/>
            <a:ext cx="107569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737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9C34F-79C8-7D4D-87BF-6C30349DC02E}"/>
              </a:ext>
            </a:extLst>
          </p:cNvPr>
          <p:cNvSpPr>
            <a:spLocks noGrp="1"/>
          </p:cNvSpPr>
          <p:nvPr>
            <p:ph type="title"/>
          </p:nvPr>
        </p:nvSpPr>
        <p:spPr/>
        <p:txBody>
          <a:bodyPr/>
          <a:lstStyle/>
          <a:p>
            <a:r>
              <a:rPr lang="en-US" dirty="0"/>
              <a:t>Delta WFE components</a:t>
            </a:r>
          </a:p>
        </p:txBody>
      </p:sp>
      <p:sp>
        <p:nvSpPr>
          <p:cNvPr id="3" name="Content Placeholder 2">
            <a:extLst>
              <a:ext uri="{FF2B5EF4-FFF2-40B4-BE49-F238E27FC236}">
                <a16:creationId xmlns:a16="http://schemas.microsoft.com/office/drawing/2014/main" id="{A9FE0C8D-65B7-044F-8EAE-1C4BAA5CC981}"/>
              </a:ext>
            </a:extLst>
          </p:cNvPr>
          <p:cNvSpPr>
            <a:spLocks noGrp="1"/>
          </p:cNvSpPr>
          <p:nvPr>
            <p:ph idx="1"/>
          </p:nvPr>
        </p:nvSpPr>
        <p:spPr>
          <a:xfrm>
            <a:off x="838200" y="1825625"/>
            <a:ext cx="6556513" cy="4351338"/>
          </a:xfrm>
        </p:spPr>
        <p:txBody>
          <a:bodyPr/>
          <a:lstStyle/>
          <a:p>
            <a:r>
              <a:rPr lang="en-US" dirty="0"/>
              <a:t>The provided Thermal, Frill, and IEC maps are </a:t>
            </a:r>
            <a:r>
              <a:rPr lang="en-US" dirty="0" err="1"/>
              <a:t>undersampled</a:t>
            </a:r>
            <a:r>
              <a:rPr lang="en-US" dirty="0"/>
              <a:t> (100x100) and flipped compared to STATIC_***_</a:t>
            </a:r>
            <a:r>
              <a:rPr lang="en-US" dirty="0" err="1"/>
              <a:t>INPUT.fits</a:t>
            </a:r>
            <a:endParaRPr lang="en-US" dirty="0"/>
          </a:p>
          <a:p>
            <a:endParaRPr lang="en-US" dirty="0"/>
          </a:p>
          <a:p>
            <a:r>
              <a:rPr lang="en-US" dirty="0"/>
              <a:t>Create new OPD at given time step</a:t>
            </a:r>
          </a:p>
          <a:p>
            <a:pPr lvl="1"/>
            <a:r>
              <a:rPr lang="en-US" dirty="0"/>
              <a:t>Flip drift components up-down</a:t>
            </a:r>
          </a:p>
          <a:p>
            <a:pPr lvl="1"/>
            <a:r>
              <a:rPr lang="en-US" dirty="0" err="1"/>
              <a:t>Rebin</a:t>
            </a:r>
            <a:r>
              <a:rPr lang="en-US" dirty="0"/>
              <a:t> to 1024x1024</a:t>
            </a:r>
          </a:p>
          <a:p>
            <a:pPr lvl="1"/>
            <a:r>
              <a:rPr lang="en-US" dirty="0"/>
              <a:t>Add to static OPD</a:t>
            </a:r>
          </a:p>
        </p:txBody>
      </p:sp>
      <p:sp>
        <p:nvSpPr>
          <p:cNvPr id="4" name="Date Placeholder 3">
            <a:extLst>
              <a:ext uri="{FF2B5EF4-FFF2-40B4-BE49-F238E27FC236}">
                <a16:creationId xmlns:a16="http://schemas.microsoft.com/office/drawing/2014/main" id="{0AAE02FE-9183-AF44-A305-062277421E61}"/>
              </a:ext>
            </a:extLst>
          </p:cNvPr>
          <p:cNvSpPr>
            <a:spLocks noGrp="1"/>
          </p:cNvSpPr>
          <p:nvPr>
            <p:ph type="dt" sz="half" idx="10"/>
          </p:nvPr>
        </p:nvSpPr>
        <p:spPr/>
        <p:txBody>
          <a:bodyPr/>
          <a:lstStyle/>
          <a:p>
            <a:r>
              <a:rPr lang="en-US"/>
              <a:t>7/19/21</a:t>
            </a:r>
          </a:p>
        </p:txBody>
      </p:sp>
      <p:sp>
        <p:nvSpPr>
          <p:cNvPr id="5" name="Footer Placeholder 4">
            <a:extLst>
              <a:ext uri="{FF2B5EF4-FFF2-40B4-BE49-F238E27FC236}">
                <a16:creationId xmlns:a16="http://schemas.microsoft.com/office/drawing/2014/main" id="{999ECC54-2832-0D4D-BA2A-EE7E5E0757D5}"/>
              </a:ext>
            </a:extLst>
          </p:cNvPr>
          <p:cNvSpPr>
            <a:spLocks noGrp="1"/>
          </p:cNvSpPr>
          <p:nvPr>
            <p:ph type="ftr" sz="quarter" idx="11"/>
          </p:nvPr>
        </p:nvSpPr>
        <p:spPr/>
        <p:txBody>
          <a:bodyPr/>
          <a:lstStyle/>
          <a:p>
            <a:r>
              <a:rPr lang="en-US"/>
              <a:t>Coronagraphic Sensitivity WG -- NIRCam</a:t>
            </a:r>
          </a:p>
        </p:txBody>
      </p:sp>
      <p:sp>
        <p:nvSpPr>
          <p:cNvPr id="6" name="Slide Number Placeholder 5">
            <a:extLst>
              <a:ext uri="{FF2B5EF4-FFF2-40B4-BE49-F238E27FC236}">
                <a16:creationId xmlns:a16="http://schemas.microsoft.com/office/drawing/2014/main" id="{CDD830F9-3B1C-7B4C-BF89-3A11603790A3}"/>
              </a:ext>
            </a:extLst>
          </p:cNvPr>
          <p:cNvSpPr>
            <a:spLocks noGrp="1"/>
          </p:cNvSpPr>
          <p:nvPr>
            <p:ph type="sldNum" sz="quarter" idx="12"/>
          </p:nvPr>
        </p:nvSpPr>
        <p:spPr/>
        <p:txBody>
          <a:bodyPr/>
          <a:lstStyle/>
          <a:p>
            <a:fld id="{B844B446-5E08-9A4F-802E-E8B6FD7CEE19}" type="slidenum">
              <a:rPr lang="en-US" smtClean="0"/>
              <a:t>9</a:t>
            </a:fld>
            <a:endParaRPr lang="en-US"/>
          </a:p>
        </p:txBody>
      </p:sp>
      <p:pic>
        <p:nvPicPr>
          <p:cNvPr id="4106" name="Picture 10">
            <a:extLst>
              <a:ext uri="{FF2B5EF4-FFF2-40B4-BE49-F238E27FC236}">
                <a16:creationId xmlns:a16="http://schemas.microsoft.com/office/drawing/2014/main" id="{19B4E0AE-1A5A-6647-9CF4-852D351724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3082" y="525162"/>
            <a:ext cx="3660718" cy="5807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4627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13750</TotalTime>
  <Words>1478</Words>
  <Application>Microsoft Macintosh PowerPoint</Application>
  <PresentationFormat>Widescreen</PresentationFormat>
  <Paragraphs>269</Paragraphs>
  <Slides>29</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Calibri Light</vt:lpstr>
      <vt:lpstr>Office Theme</vt:lpstr>
      <vt:lpstr>CSWG Simulations NIRCam Edition</vt:lpstr>
      <vt:lpstr>Comparison to  WebbPSF Defaults</vt:lpstr>
      <vt:lpstr>NIRCam Obs Configuration</vt:lpstr>
      <vt:lpstr>OTE WFE Comparisons</vt:lpstr>
      <vt:lpstr>OTE WFE only – Direct Imaging PSF</vt:lpstr>
      <vt:lpstr>OTE WFE Comparisons + Lyot Mask</vt:lpstr>
      <vt:lpstr>OTE WFE only – Off-axis Coronagraphic PSFs</vt:lpstr>
      <vt:lpstr>OTE WFE only – Occulted PSFs (MASK430R)</vt:lpstr>
      <vt:lpstr>Delta WFE components</vt:lpstr>
      <vt:lpstr>PSF Differences (WFE Drift of 5.5 nm)</vt:lpstr>
      <vt:lpstr>PSF Differences (TA offset of 10 mas)</vt:lpstr>
      <vt:lpstr>PSF Differences (TA + WFE drift)</vt:lpstr>
      <vt:lpstr>Intermediate Conclusions (MASK430R)</vt:lpstr>
      <vt:lpstr>LOS Jitter</vt:lpstr>
      <vt:lpstr>Observation Simulations</vt:lpstr>
      <vt:lpstr>NIRCam Obs Configuration</vt:lpstr>
      <vt:lpstr>NIRCam Obs Configuration</vt:lpstr>
      <vt:lpstr>Results – Base Case (&lt;dWFE&gt; = 0.7 nm)</vt:lpstr>
      <vt:lpstr>Results – Nominal (&lt;dWFE&gt; = 1.3 nm)</vt:lpstr>
      <vt:lpstr>Results – Requirements (&lt;dWFE&gt; = 3.5 nm)</vt:lpstr>
      <vt:lpstr>Noise Components</vt:lpstr>
      <vt:lpstr>PowerPoint Presentation</vt:lpstr>
      <vt:lpstr>PowerPoint Presentation</vt:lpstr>
      <vt:lpstr>PowerPoint Presentation</vt:lpstr>
      <vt:lpstr>PowerPoint Presentation</vt:lpstr>
      <vt:lpstr>PowerPoint Presentation</vt:lpstr>
      <vt:lpstr>Performance Metrics</vt:lpstr>
      <vt:lpstr>Performance Metrics</vt:lpstr>
      <vt:lpstr>Conclusions (MASK430R)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NIRCam Observation Setup</dc:title>
  <dc:creator>Leisenring, Jarron M - (jarronl)</dc:creator>
  <cp:lastModifiedBy>Leisenring, Jarron M - (jarronl)</cp:lastModifiedBy>
  <cp:revision>73</cp:revision>
  <dcterms:created xsi:type="dcterms:W3CDTF">2021-07-09T15:07:39Z</dcterms:created>
  <dcterms:modified xsi:type="dcterms:W3CDTF">2021-07-19T16:17:55Z</dcterms:modified>
</cp:coreProperties>
</file>